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Baloo" charset="1" panose="03080902040302020200"/>
      <p:regular r:id="rId28"/>
    </p:embeddedFont>
    <p:embeddedFont>
      <p:font typeface="Arial Bold" charset="1" panose="020B0802020202020204"/>
      <p:regular r:id="rId29"/>
    </p:embeddedFont>
    <p:embeddedFont>
      <p:font typeface="Cabin Bold" charset="1" panose="00000800000000000000"/>
      <p:regular r:id="rId30"/>
    </p:embeddedFont>
    <p:embeddedFont>
      <p:font typeface="Cabin" charset="1" panose="00000500000000000000"/>
      <p:regular r:id="rId31"/>
    </p:embeddedFont>
    <p:embeddedFont>
      <p:font typeface="Arimo Bold" charset="1" panose="020B0704020202020204"/>
      <p:regular r:id="rId32"/>
    </p:embeddedFont>
    <p:embeddedFont>
      <p:font typeface="Arial" charset="1" panose="020B0502020202020204"/>
      <p:regular r:id="rId33"/>
    </p:embeddedFont>
    <p:embeddedFont>
      <p:font typeface="DejaVu Serif Bold" charset="1" panose="02060803050605020204"/>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3.png" Type="http://schemas.openxmlformats.org/officeDocument/2006/relationships/image"/><Relationship Id="rId7"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3.png" Type="http://schemas.openxmlformats.org/officeDocument/2006/relationships/image"/><Relationship Id="rId7"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3.png" Type="http://schemas.openxmlformats.org/officeDocument/2006/relationships/image"/><Relationship Id="rId7" Target="../media/image3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13.png" Type="http://schemas.openxmlformats.org/officeDocument/2006/relationships/image"/><Relationship Id="rId4"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13.png" Type="http://schemas.openxmlformats.org/officeDocument/2006/relationships/image"/><Relationship Id="rId4" Target="../media/image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13.png" Type="http://schemas.openxmlformats.org/officeDocument/2006/relationships/image"/><Relationship Id="rId4" Target="../media/image3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13.png" Type="http://schemas.openxmlformats.org/officeDocument/2006/relationships/image"/><Relationship Id="rId4" Target="../media/image3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13.png" Type="http://schemas.openxmlformats.org/officeDocument/2006/relationships/image"/><Relationship Id="rId4"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slide3.xml" Type="http://schemas.openxmlformats.org/officeDocument/2006/relationships/slide"/><Relationship Id="rId5" Target="slide10.xml" Type="http://schemas.openxmlformats.org/officeDocument/2006/relationships/slide"/><Relationship Id="rId6" Target="slide6.xml" Type="http://schemas.openxmlformats.org/officeDocument/2006/relationships/slide"/><Relationship Id="rId7" Target="slide13.xml" Type="http://schemas.openxmlformats.org/officeDocument/2006/relationships/slid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13.png" Type="http://schemas.openxmlformats.org/officeDocument/2006/relationships/image"/><Relationship Id="rId4" Target="../media/image3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13.png" Type="http://schemas.openxmlformats.org/officeDocument/2006/relationships/image"/><Relationship Id="rId4" Target="../media/image3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24.png" Type="http://schemas.openxmlformats.org/officeDocument/2006/relationships/image"/><Relationship Id="rId4" Target="../media/image6.png" Type="http://schemas.openxmlformats.org/officeDocument/2006/relationships/image"/><Relationship Id="rId5" Target="../media/image22.pn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7.png" Type="http://schemas.openxmlformats.org/officeDocument/2006/relationships/image"/><Relationship Id="rId5"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77F6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426371" cy="10352270"/>
          </a:xfrm>
          <a:custGeom>
            <a:avLst/>
            <a:gdLst/>
            <a:ahLst/>
            <a:cxnLst/>
            <a:rect r="r" b="b" t="t" l="l"/>
            <a:pathLst>
              <a:path h="10352270" w="18426371">
                <a:moveTo>
                  <a:pt x="0" y="0"/>
                </a:moveTo>
                <a:lnTo>
                  <a:pt x="18426371" y="0"/>
                </a:lnTo>
                <a:lnTo>
                  <a:pt x="18426371" y="10352270"/>
                </a:lnTo>
                <a:lnTo>
                  <a:pt x="0" y="103522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248351">
            <a:off x="13949199" y="3300041"/>
            <a:ext cx="3752188" cy="3752188"/>
          </a:xfrm>
          <a:custGeom>
            <a:avLst/>
            <a:gdLst/>
            <a:ahLst/>
            <a:cxnLst/>
            <a:rect r="r" b="b" t="t" l="l"/>
            <a:pathLst>
              <a:path h="3752188" w="3752188">
                <a:moveTo>
                  <a:pt x="3752188" y="0"/>
                </a:moveTo>
                <a:lnTo>
                  <a:pt x="0" y="0"/>
                </a:lnTo>
                <a:lnTo>
                  <a:pt x="0" y="3752188"/>
                </a:lnTo>
                <a:lnTo>
                  <a:pt x="3752188" y="3752188"/>
                </a:lnTo>
                <a:lnTo>
                  <a:pt x="3752188" y="0"/>
                </a:lnTo>
                <a:close/>
              </a:path>
            </a:pathLst>
          </a:custGeom>
          <a:blipFill>
            <a:blip r:embed="rId4"/>
            <a:stretch>
              <a:fillRect l="0" t="0" r="0" b="0"/>
            </a:stretch>
          </a:blipFill>
        </p:spPr>
      </p:sp>
      <p:sp>
        <p:nvSpPr>
          <p:cNvPr name="Freeform 4" id="4"/>
          <p:cNvSpPr/>
          <p:nvPr/>
        </p:nvSpPr>
        <p:spPr>
          <a:xfrm flipH="false" flipV="false" rot="-4314578">
            <a:off x="12547591" y="6953813"/>
            <a:ext cx="5938419" cy="5849343"/>
          </a:xfrm>
          <a:custGeom>
            <a:avLst/>
            <a:gdLst/>
            <a:ahLst/>
            <a:cxnLst/>
            <a:rect r="r" b="b" t="t" l="l"/>
            <a:pathLst>
              <a:path h="5849343" w="5938419">
                <a:moveTo>
                  <a:pt x="0" y="0"/>
                </a:moveTo>
                <a:lnTo>
                  <a:pt x="5938419" y="0"/>
                </a:lnTo>
                <a:lnTo>
                  <a:pt x="5938419" y="5849343"/>
                </a:lnTo>
                <a:lnTo>
                  <a:pt x="0" y="5849343"/>
                </a:lnTo>
                <a:lnTo>
                  <a:pt x="0" y="0"/>
                </a:lnTo>
                <a:close/>
              </a:path>
            </a:pathLst>
          </a:custGeom>
          <a:blipFill>
            <a:blip r:embed="rId5"/>
            <a:stretch>
              <a:fillRect l="0" t="0" r="0" b="0"/>
            </a:stretch>
          </a:blipFill>
        </p:spPr>
      </p:sp>
      <p:sp>
        <p:nvSpPr>
          <p:cNvPr name="Freeform 5" id="5"/>
          <p:cNvSpPr/>
          <p:nvPr/>
        </p:nvSpPr>
        <p:spPr>
          <a:xfrm flipH="false" flipV="false" rot="785784">
            <a:off x="15494232" y="-2017076"/>
            <a:ext cx="4024067" cy="4034153"/>
          </a:xfrm>
          <a:custGeom>
            <a:avLst/>
            <a:gdLst/>
            <a:ahLst/>
            <a:cxnLst/>
            <a:rect r="r" b="b" t="t" l="l"/>
            <a:pathLst>
              <a:path h="4034153" w="4024067">
                <a:moveTo>
                  <a:pt x="0" y="0"/>
                </a:moveTo>
                <a:lnTo>
                  <a:pt x="4024067" y="0"/>
                </a:lnTo>
                <a:lnTo>
                  <a:pt x="4024067" y="4034152"/>
                </a:lnTo>
                <a:lnTo>
                  <a:pt x="0" y="4034152"/>
                </a:lnTo>
                <a:lnTo>
                  <a:pt x="0" y="0"/>
                </a:lnTo>
                <a:close/>
              </a:path>
            </a:pathLst>
          </a:custGeom>
          <a:blipFill>
            <a:blip r:embed="rId6"/>
            <a:stretch>
              <a:fillRect l="0" t="0" r="0" b="0"/>
            </a:stretch>
          </a:blipFill>
        </p:spPr>
      </p:sp>
      <p:sp>
        <p:nvSpPr>
          <p:cNvPr name="Freeform 6" id="6"/>
          <p:cNvSpPr/>
          <p:nvPr/>
        </p:nvSpPr>
        <p:spPr>
          <a:xfrm flipH="false" flipV="false" rot="-891283">
            <a:off x="-2209082" y="4860148"/>
            <a:ext cx="3410664" cy="3218814"/>
          </a:xfrm>
          <a:custGeom>
            <a:avLst/>
            <a:gdLst/>
            <a:ahLst/>
            <a:cxnLst/>
            <a:rect r="r" b="b" t="t" l="l"/>
            <a:pathLst>
              <a:path h="3218814" w="3410664">
                <a:moveTo>
                  <a:pt x="0" y="0"/>
                </a:moveTo>
                <a:lnTo>
                  <a:pt x="3410664" y="0"/>
                </a:lnTo>
                <a:lnTo>
                  <a:pt x="3410664" y="3218814"/>
                </a:lnTo>
                <a:lnTo>
                  <a:pt x="0" y="3218814"/>
                </a:lnTo>
                <a:lnTo>
                  <a:pt x="0" y="0"/>
                </a:lnTo>
                <a:close/>
              </a:path>
            </a:pathLst>
          </a:custGeom>
          <a:blipFill>
            <a:blip r:embed="rId7"/>
            <a:stretch>
              <a:fillRect l="0" t="0" r="0" b="0"/>
            </a:stretch>
          </a:blipFill>
        </p:spPr>
      </p:sp>
      <p:grpSp>
        <p:nvGrpSpPr>
          <p:cNvPr name="Group 7" id="7"/>
          <p:cNvGrpSpPr/>
          <p:nvPr/>
        </p:nvGrpSpPr>
        <p:grpSpPr>
          <a:xfrm rot="0">
            <a:off x="602628" y="2060550"/>
            <a:ext cx="16903637" cy="3966484"/>
            <a:chOff x="0" y="0"/>
            <a:chExt cx="22538183" cy="5288646"/>
          </a:xfrm>
        </p:grpSpPr>
        <p:sp>
          <p:nvSpPr>
            <p:cNvPr name="TextBox 8" id="8"/>
            <p:cNvSpPr txBox="true"/>
            <p:nvPr/>
          </p:nvSpPr>
          <p:spPr>
            <a:xfrm rot="0">
              <a:off x="0" y="95250"/>
              <a:ext cx="22538183" cy="3896636"/>
            </a:xfrm>
            <a:prstGeom prst="rect">
              <a:avLst/>
            </a:prstGeom>
          </p:spPr>
          <p:txBody>
            <a:bodyPr anchor="t" rtlCol="false" tIns="0" lIns="0" bIns="0" rIns="0">
              <a:spAutoFit/>
            </a:bodyPr>
            <a:lstStyle/>
            <a:p>
              <a:pPr algn="ctr">
                <a:lnSpc>
                  <a:spcPts val="11287"/>
                </a:lnSpc>
              </a:pPr>
              <a:r>
                <a:rPr lang="en-US" sz="10261">
                  <a:solidFill>
                    <a:srgbClr val="000000"/>
                  </a:solidFill>
                  <a:latin typeface="Baloo"/>
                </a:rPr>
                <a:t>HỆ THỐNG</a:t>
              </a:r>
              <a:r>
                <a:rPr lang="en-US" sz="10261">
                  <a:solidFill>
                    <a:srgbClr val="000000"/>
                  </a:solidFill>
                  <a:latin typeface="Baloo"/>
                </a:rPr>
                <a:t> QUẢN LÍ ĐĂNG KÝ </a:t>
              </a:r>
            </a:p>
            <a:p>
              <a:pPr algn="ctr">
                <a:lnSpc>
                  <a:spcPts val="11287"/>
                </a:lnSpc>
              </a:pPr>
              <a:r>
                <a:rPr lang="en-US" sz="10261">
                  <a:solidFill>
                    <a:srgbClr val="000000"/>
                  </a:solidFill>
                  <a:latin typeface="Baloo"/>
                </a:rPr>
                <a:t>HỌC PHẦN</a:t>
              </a:r>
            </a:p>
          </p:txBody>
        </p:sp>
        <p:sp>
          <p:nvSpPr>
            <p:cNvPr name="TextBox 9" id="9"/>
            <p:cNvSpPr txBox="true"/>
            <p:nvPr/>
          </p:nvSpPr>
          <p:spPr>
            <a:xfrm rot="0">
              <a:off x="0" y="4653050"/>
              <a:ext cx="22538183" cy="635596"/>
            </a:xfrm>
            <a:prstGeom prst="rect">
              <a:avLst/>
            </a:prstGeom>
          </p:spPr>
          <p:txBody>
            <a:bodyPr anchor="t" rtlCol="false" tIns="0" lIns="0" bIns="0" rIns="0">
              <a:spAutoFit/>
            </a:bodyPr>
            <a:lstStyle/>
            <a:p>
              <a:pPr algn="l">
                <a:lnSpc>
                  <a:spcPts val="3663"/>
                </a:lnSpc>
              </a:pPr>
            </a:p>
          </p:txBody>
        </p:sp>
      </p:grpSp>
      <p:sp>
        <p:nvSpPr>
          <p:cNvPr name="Freeform 10" id="10"/>
          <p:cNvSpPr/>
          <p:nvPr/>
        </p:nvSpPr>
        <p:spPr>
          <a:xfrm flipH="false" flipV="false" rot="0">
            <a:off x="186830" y="8716369"/>
            <a:ext cx="3256095" cy="1420472"/>
          </a:xfrm>
          <a:custGeom>
            <a:avLst/>
            <a:gdLst/>
            <a:ahLst/>
            <a:cxnLst/>
            <a:rect r="r" b="b" t="t" l="l"/>
            <a:pathLst>
              <a:path h="1420472" w="3256095">
                <a:moveTo>
                  <a:pt x="0" y="0"/>
                </a:moveTo>
                <a:lnTo>
                  <a:pt x="3256095" y="0"/>
                </a:lnTo>
                <a:lnTo>
                  <a:pt x="3256095" y="1420472"/>
                </a:lnTo>
                <a:lnTo>
                  <a:pt x="0" y="1420472"/>
                </a:lnTo>
                <a:lnTo>
                  <a:pt x="0" y="0"/>
                </a:lnTo>
                <a:close/>
              </a:path>
            </a:pathLst>
          </a:custGeom>
          <a:blipFill>
            <a:blip r:embed="rId8"/>
            <a:stretch>
              <a:fillRect l="0" t="0" r="0" b="0"/>
            </a:stretch>
          </a:blipFill>
        </p:spPr>
      </p:sp>
      <p:sp>
        <p:nvSpPr>
          <p:cNvPr name="TextBox 11" id="11"/>
          <p:cNvSpPr txBox="true"/>
          <p:nvPr/>
        </p:nvSpPr>
        <p:spPr>
          <a:xfrm rot="0">
            <a:off x="1288381" y="6656451"/>
            <a:ext cx="8366472" cy="1526305"/>
          </a:xfrm>
          <a:prstGeom prst="rect">
            <a:avLst/>
          </a:prstGeom>
        </p:spPr>
        <p:txBody>
          <a:bodyPr anchor="t" rtlCol="false" tIns="0" lIns="0" bIns="0" rIns="0">
            <a:spAutoFit/>
          </a:bodyPr>
          <a:lstStyle/>
          <a:p>
            <a:pPr algn="ctr">
              <a:lnSpc>
                <a:spcPts val="5846"/>
              </a:lnSpc>
              <a:spcBef>
                <a:spcPct val="0"/>
              </a:spcBef>
            </a:pPr>
            <a:r>
              <a:rPr lang="en-US" sz="4176" spc="-125">
                <a:solidFill>
                  <a:srgbClr val="000000"/>
                </a:solidFill>
                <a:latin typeface="Arial Bold"/>
              </a:rPr>
              <a:t>1.Lê Nguyên Sinh - 20124551</a:t>
            </a:r>
          </a:p>
          <a:p>
            <a:pPr algn="ctr">
              <a:lnSpc>
                <a:spcPts val="5846"/>
              </a:lnSpc>
              <a:spcBef>
                <a:spcPct val="0"/>
              </a:spcBef>
            </a:pPr>
            <a:r>
              <a:rPr lang="en-US" sz="4176" spc="-125">
                <a:solidFill>
                  <a:srgbClr val="000000"/>
                </a:solidFill>
                <a:latin typeface="Arial Bold"/>
              </a:rPr>
              <a:t>      2.Trần Đình Chương - 20002835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194" y="0"/>
            <a:ext cx="18310194" cy="10287000"/>
          </a:xfrm>
          <a:custGeom>
            <a:avLst/>
            <a:gdLst/>
            <a:ahLst/>
            <a:cxnLst/>
            <a:rect r="r" b="b" t="t" l="l"/>
            <a:pathLst>
              <a:path h="10287000" w="18310194">
                <a:moveTo>
                  <a:pt x="0" y="0"/>
                </a:moveTo>
                <a:lnTo>
                  <a:pt x="18310194" y="0"/>
                </a:lnTo>
                <a:lnTo>
                  <a:pt x="1831019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64214">
            <a:off x="12782404" y="1221500"/>
            <a:ext cx="3544710" cy="3580515"/>
          </a:xfrm>
          <a:custGeom>
            <a:avLst/>
            <a:gdLst/>
            <a:ahLst/>
            <a:cxnLst/>
            <a:rect r="r" b="b" t="t" l="l"/>
            <a:pathLst>
              <a:path h="3580515" w="3544710">
                <a:moveTo>
                  <a:pt x="0" y="0"/>
                </a:moveTo>
                <a:lnTo>
                  <a:pt x="3544710" y="0"/>
                </a:lnTo>
                <a:lnTo>
                  <a:pt x="3544710" y="3580516"/>
                </a:lnTo>
                <a:lnTo>
                  <a:pt x="0" y="3580516"/>
                </a:lnTo>
                <a:lnTo>
                  <a:pt x="0" y="0"/>
                </a:lnTo>
                <a:close/>
              </a:path>
            </a:pathLst>
          </a:custGeom>
          <a:blipFill>
            <a:blip r:embed="rId4"/>
            <a:stretch>
              <a:fillRect l="0" t="0" r="0" b="0"/>
            </a:stretch>
          </a:blipFill>
        </p:spPr>
      </p:sp>
      <p:sp>
        <p:nvSpPr>
          <p:cNvPr name="Freeform 4" id="4"/>
          <p:cNvSpPr/>
          <p:nvPr/>
        </p:nvSpPr>
        <p:spPr>
          <a:xfrm flipH="false" flipV="false" rot="-324090">
            <a:off x="-3664414" y="2512868"/>
            <a:ext cx="8596555" cy="8467606"/>
          </a:xfrm>
          <a:custGeom>
            <a:avLst/>
            <a:gdLst/>
            <a:ahLst/>
            <a:cxnLst/>
            <a:rect r="r" b="b" t="t" l="l"/>
            <a:pathLst>
              <a:path h="8467606" w="8596555">
                <a:moveTo>
                  <a:pt x="0" y="0"/>
                </a:moveTo>
                <a:lnTo>
                  <a:pt x="8596554" y="0"/>
                </a:lnTo>
                <a:lnTo>
                  <a:pt x="8596554" y="8467607"/>
                </a:lnTo>
                <a:lnTo>
                  <a:pt x="0" y="8467607"/>
                </a:lnTo>
                <a:lnTo>
                  <a:pt x="0" y="0"/>
                </a:lnTo>
                <a:close/>
              </a:path>
            </a:pathLst>
          </a:custGeom>
          <a:blipFill>
            <a:blip r:embed="rId5"/>
            <a:stretch>
              <a:fillRect l="0" t="0" r="0" b="0"/>
            </a:stretch>
          </a:blipFill>
        </p:spPr>
      </p:sp>
      <p:sp>
        <p:nvSpPr>
          <p:cNvPr name="Freeform 5" id="5"/>
          <p:cNvSpPr/>
          <p:nvPr/>
        </p:nvSpPr>
        <p:spPr>
          <a:xfrm flipH="true" flipV="false" rot="248351">
            <a:off x="13645210" y="5948175"/>
            <a:ext cx="2485482" cy="2485482"/>
          </a:xfrm>
          <a:custGeom>
            <a:avLst/>
            <a:gdLst/>
            <a:ahLst/>
            <a:cxnLst/>
            <a:rect r="r" b="b" t="t" l="l"/>
            <a:pathLst>
              <a:path h="2485482" w="2485482">
                <a:moveTo>
                  <a:pt x="2485481" y="0"/>
                </a:moveTo>
                <a:lnTo>
                  <a:pt x="0" y="0"/>
                </a:lnTo>
                <a:lnTo>
                  <a:pt x="0" y="2485482"/>
                </a:lnTo>
                <a:lnTo>
                  <a:pt x="2485481" y="2485482"/>
                </a:lnTo>
                <a:lnTo>
                  <a:pt x="2485481" y="0"/>
                </a:lnTo>
                <a:close/>
              </a:path>
            </a:pathLst>
          </a:custGeom>
          <a:blipFill>
            <a:blip r:embed="rId6"/>
            <a:stretch>
              <a:fillRect l="0" t="0" r="0" b="0"/>
            </a:stretch>
          </a:blipFill>
        </p:spPr>
      </p:sp>
      <p:sp>
        <p:nvSpPr>
          <p:cNvPr name="TextBox 6" id="6"/>
          <p:cNvSpPr txBox="true"/>
          <p:nvPr/>
        </p:nvSpPr>
        <p:spPr>
          <a:xfrm rot="0">
            <a:off x="1242738" y="323856"/>
            <a:ext cx="8922246" cy="1915795"/>
          </a:xfrm>
          <a:prstGeom prst="rect">
            <a:avLst/>
          </a:prstGeom>
        </p:spPr>
        <p:txBody>
          <a:bodyPr anchor="t" rtlCol="false" tIns="0" lIns="0" bIns="0" rIns="0">
            <a:spAutoFit/>
          </a:bodyPr>
          <a:lstStyle/>
          <a:p>
            <a:pPr algn="ctr">
              <a:lnSpc>
                <a:spcPts val="7279"/>
              </a:lnSpc>
            </a:pPr>
            <a:r>
              <a:rPr lang="en-US" sz="5199">
                <a:solidFill>
                  <a:srgbClr val="000000"/>
                </a:solidFill>
                <a:latin typeface="Arial Bold"/>
              </a:rPr>
              <a:t>2.3. Các công nghệ sử dụng</a:t>
            </a:r>
          </a:p>
          <a:p>
            <a:pPr algn="ctr">
              <a:lnSpc>
                <a:spcPts val="7279"/>
              </a:lnSpc>
            </a:pPr>
          </a:p>
        </p:txBody>
      </p:sp>
      <p:sp>
        <p:nvSpPr>
          <p:cNvPr name="TextBox 7" id="7"/>
          <p:cNvSpPr txBox="true"/>
          <p:nvPr/>
        </p:nvSpPr>
        <p:spPr>
          <a:xfrm rot="0">
            <a:off x="1650876" y="1527900"/>
            <a:ext cx="4052986" cy="5546119"/>
          </a:xfrm>
          <a:prstGeom prst="rect">
            <a:avLst/>
          </a:prstGeom>
        </p:spPr>
        <p:txBody>
          <a:bodyPr anchor="t" rtlCol="false" tIns="0" lIns="0" bIns="0" rIns="0">
            <a:spAutoFit/>
          </a:bodyPr>
          <a:lstStyle/>
          <a:p>
            <a:pPr algn="l" marL="839862" indent="-419931" lvl="1">
              <a:lnSpc>
                <a:spcPts val="5446"/>
              </a:lnSpc>
              <a:buFont typeface="Arial"/>
              <a:buChar char="•"/>
            </a:pPr>
            <a:r>
              <a:rPr lang="en-US" sz="3890">
                <a:solidFill>
                  <a:srgbClr val="000000"/>
                </a:solidFill>
                <a:latin typeface="Arial"/>
              </a:rPr>
              <a:t>Java </a:t>
            </a:r>
          </a:p>
          <a:p>
            <a:pPr algn="l" marL="839862" indent="-419931" lvl="1">
              <a:lnSpc>
                <a:spcPts val="5446"/>
              </a:lnSpc>
              <a:buFont typeface="Arial"/>
              <a:buChar char="•"/>
            </a:pPr>
            <a:r>
              <a:rPr lang="en-US" sz="3890">
                <a:solidFill>
                  <a:srgbClr val="000000"/>
                </a:solidFill>
                <a:latin typeface="Arial"/>
              </a:rPr>
              <a:t>JWT </a:t>
            </a:r>
          </a:p>
          <a:p>
            <a:pPr algn="l" marL="839862" indent="-419931" lvl="1">
              <a:lnSpc>
                <a:spcPts val="5446"/>
              </a:lnSpc>
              <a:buFont typeface="Arial"/>
              <a:buChar char="•"/>
            </a:pPr>
            <a:r>
              <a:rPr lang="en-US" sz="3890">
                <a:solidFill>
                  <a:srgbClr val="000000"/>
                </a:solidFill>
                <a:latin typeface="Arial"/>
              </a:rPr>
              <a:t>Spring Boot </a:t>
            </a:r>
          </a:p>
          <a:p>
            <a:pPr algn="l" marL="839862" indent="-419931" lvl="1">
              <a:lnSpc>
                <a:spcPts val="5446"/>
              </a:lnSpc>
              <a:buFont typeface="Arial"/>
              <a:buChar char="•"/>
            </a:pPr>
            <a:r>
              <a:rPr lang="en-US" sz="3890">
                <a:solidFill>
                  <a:srgbClr val="000000"/>
                </a:solidFill>
                <a:latin typeface="Arial"/>
              </a:rPr>
              <a:t>Postman </a:t>
            </a:r>
          </a:p>
          <a:p>
            <a:pPr algn="l" marL="839862" indent="-419931" lvl="1">
              <a:lnSpc>
                <a:spcPts val="5446"/>
              </a:lnSpc>
              <a:buFont typeface="Arial"/>
              <a:buChar char="•"/>
            </a:pPr>
            <a:r>
              <a:rPr lang="en-US" sz="3890">
                <a:solidFill>
                  <a:srgbClr val="000000"/>
                </a:solidFill>
                <a:latin typeface="Arial"/>
              </a:rPr>
              <a:t>Apache Kafka </a:t>
            </a:r>
          </a:p>
          <a:p>
            <a:pPr algn="l" marL="839862" indent="-419931" lvl="1">
              <a:lnSpc>
                <a:spcPts val="5446"/>
              </a:lnSpc>
              <a:buFont typeface="Arial"/>
              <a:buChar char="•"/>
            </a:pPr>
            <a:r>
              <a:rPr lang="en-US" sz="3890">
                <a:solidFill>
                  <a:srgbClr val="000000"/>
                </a:solidFill>
                <a:latin typeface="Arial"/>
              </a:rPr>
              <a:t>Docker </a:t>
            </a:r>
          </a:p>
          <a:p>
            <a:pPr algn="l" marL="839862" indent="-419931" lvl="1">
              <a:lnSpc>
                <a:spcPts val="5446"/>
              </a:lnSpc>
              <a:buFont typeface="Arial"/>
              <a:buChar char="•"/>
            </a:pPr>
            <a:r>
              <a:rPr lang="en-US" sz="3890">
                <a:solidFill>
                  <a:srgbClr val="000000"/>
                </a:solidFill>
                <a:latin typeface="Arial"/>
              </a:rPr>
              <a:t>MariaDB </a:t>
            </a:r>
          </a:p>
          <a:p>
            <a:pPr algn="l" marL="839862" indent="-419931" lvl="1">
              <a:lnSpc>
                <a:spcPts val="5446"/>
              </a:lnSpc>
              <a:buFont typeface="Arial"/>
              <a:buChar char="•"/>
            </a:pPr>
            <a:r>
              <a:rPr lang="en-US" sz="3890">
                <a:solidFill>
                  <a:srgbClr val="000000"/>
                </a:solidFill>
                <a:latin typeface="Arial"/>
              </a:rPr>
              <a:t>GitHub </a:t>
            </a:r>
          </a:p>
        </p:txBody>
      </p:sp>
      <p:sp>
        <p:nvSpPr>
          <p:cNvPr name="Freeform 8" id="8"/>
          <p:cNvSpPr/>
          <p:nvPr/>
        </p:nvSpPr>
        <p:spPr>
          <a:xfrm flipH="false" flipV="false" rot="0">
            <a:off x="130206" y="152400"/>
            <a:ext cx="18310194" cy="10287000"/>
          </a:xfrm>
          <a:custGeom>
            <a:avLst/>
            <a:gdLst/>
            <a:ahLst/>
            <a:cxnLst/>
            <a:rect r="r" b="b" t="t" l="l"/>
            <a:pathLst>
              <a:path h="10287000" w="18310194">
                <a:moveTo>
                  <a:pt x="0" y="0"/>
                </a:moveTo>
                <a:lnTo>
                  <a:pt x="18310194" y="0"/>
                </a:lnTo>
                <a:lnTo>
                  <a:pt x="1831019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1711921"/>
            <a:ext cx="14647997" cy="8575079"/>
          </a:xfrm>
          <a:custGeom>
            <a:avLst/>
            <a:gdLst/>
            <a:ahLst/>
            <a:cxnLst/>
            <a:rect r="r" b="b" t="t" l="l"/>
            <a:pathLst>
              <a:path h="8575079" w="14647997">
                <a:moveTo>
                  <a:pt x="0" y="0"/>
                </a:moveTo>
                <a:lnTo>
                  <a:pt x="14647997" y="0"/>
                </a:lnTo>
                <a:lnTo>
                  <a:pt x="14647997" y="8575079"/>
                </a:lnTo>
                <a:lnTo>
                  <a:pt x="0" y="8575079"/>
                </a:lnTo>
                <a:lnTo>
                  <a:pt x="0" y="0"/>
                </a:lnTo>
                <a:close/>
              </a:path>
            </a:pathLst>
          </a:custGeom>
          <a:blipFill>
            <a:blip r:embed="rId7"/>
            <a:stretch>
              <a:fillRect l="0" t="-5017" r="0" b="-5017"/>
            </a:stretch>
          </a:blipFill>
        </p:spPr>
      </p:sp>
      <p:sp>
        <p:nvSpPr>
          <p:cNvPr name="TextBox 10" id="10"/>
          <p:cNvSpPr txBox="true"/>
          <p:nvPr/>
        </p:nvSpPr>
        <p:spPr>
          <a:xfrm rot="0">
            <a:off x="2475798" y="98832"/>
            <a:ext cx="11522273" cy="991870"/>
          </a:xfrm>
          <a:prstGeom prst="rect">
            <a:avLst/>
          </a:prstGeom>
        </p:spPr>
        <p:txBody>
          <a:bodyPr anchor="t" rtlCol="false" tIns="0" lIns="0" bIns="0" rIns="0">
            <a:spAutoFit/>
          </a:bodyPr>
          <a:lstStyle/>
          <a:p>
            <a:pPr algn="ctr">
              <a:lnSpc>
                <a:spcPts val="7279"/>
              </a:lnSpc>
            </a:pPr>
            <a:r>
              <a:rPr lang="en-US" sz="5199">
                <a:solidFill>
                  <a:srgbClr val="000000"/>
                </a:solidFill>
                <a:latin typeface="Arial Bold"/>
              </a:rPr>
              <a:t>Chương 3: PHÂN TÍCH VÀ THIẾT KẾ </a:t>
            </a:r>
          </a:p>
        </p:txBody>
      </p:sp>
      <p:sp>
        <p:nvSpPr>
          <p:cNvPr name="TextBox 11" id="11"/>
          <p:cNvSpPr txBox="true"/>
          <p:nvPr/>
        </p:nvSpPr>
        <p:spPr>
          <a:xfrm rot="0">
            <a:off x="1028700" y="1094811"/>
            <a:ext cx="4420406" cy="476604"/>
          </a:xfrm>
          <a:prstGeom prst="rect">
            <a:avLst/>
          </a:prstGeom>
        </p:spPr>
        <p:txBody>
          <a:bodyPr anchor="t" rtlCol="false" tIns="0" lIns="0" bIns="0" rIns="0">
            <a:spAutoFit/>
          </a:bodyPr>
          <a:lstStyle/>
          <a:p>
            <a:pPr algn="ctr">
              <a:lnSpc>
                <a:spcPts val="3418"/>
              </a:lnSpc>
            </a:pPr>
            <a:r>
              <a:rPr lang="en-US" sz="2441">
                <a:solidFill>
                  <a:srgbClr val="000000"/>
                </a:solidFill>
                <a:latin typeface="Arial Bold"/>
              </a:rPr>
              <a:t>3.1. Sơ đồ Usecase tổng quát.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194" y="0"/>
            <a:ext cx="18310194" cy="10287000"/>
          </a:xfrm>
          <a:custGeom>
            <a:avLst/>
            <a:gdLst/>
            <a:ahLst/>
            <a:cxnLst/>
            <a:rect r="r" b="b" t="t" l="l"/>
            <a:pathLst>
              <a:path h="10287000" w="18310194">
                <a:moveTo>
                  <a:pt x="0" y="0"/>
                </a:moveTo>
                <a:lnTo>
                  <a:pt x="18310194" y="0"/>
                </a:lnTo>
                <a:lnTo>
                  <a:pt x="1831019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64214">
            <a:off x="12782404" y="1221500"/>
            <a:ext cx="3544710" cy="3580515"/>
          </a:xfrm>
          <a:custGeom>
            <a:avLst/>
            <a:gdLst/>
            <a:ahLst/>
            <a:cxnLst/>
            <a:rect r="r" b="b" t="t" l="l"/>
            <a:pathLst>
              <a:path h="3580515" w="3544710">
                <a:moveTo>
                  <a:pt x="0" y="0"/>
                </a:moveTo>
                <a:lnTo>
                  <a:pt x="3544710" y="0"/>
                </a:lnTo>
                <a:lnTo>
                  <a:pt x="3544710" y="3580516"/>
                </a:lnTo>
                <a:lnTo>
                  <a:pt x="0" y="3580516"/>
                </a:lnTo>
                <a:lnTo>
                  <a:pt x="0" y="0"/>
                </a:lnTo>
                <a:close/>
              </a:path>
            </a:pathLst>
          </a:custGeom>
          <a:blipFill>
            <a:blip r:embed="rId4"/>
            <a:stretch>
              <a:fillRect l="0" t="0" r="0" b="0"/>
            </a:stretch>
          </a:blipFill>
        </p:spPr>
      </p:sp>
      <p:sp>
        <p:nvSpPr>
          <p:cNvPr name="Freeform 4" id="4"/>
          <p:cNvSpPr/>
          <p:nvPr/>
        </p:nvSpPr>
        <p:spPr>
          <a:xfrm flipH="false" flipV="false" rot="-324090">
            <a:off x="-3664414" y="2512868"/>
            <a:ext cx="8596555" cy="8467606"/>
          </a:xfrm>
          <a:custGeom>
            <a:avLst/>
            <a:gdLst/>
            <a:ahLst/>
            <a:cxnLst/>
            <a:rect r="r" b="b" t="t" l="l"/>
            <a:pathLst>
              <a:path h="8467606" w="8596555">
                <a:moveTo>
                  <a:pt x="0" y="0"/>
                </a:moveTo>
                <a:lnTo>
                  <a:pt x="8596554" y="0"/>
                </a:lnTo>
                <a:lnTo>
                  <a:pt x="8596554" y="8467607"/>
                </a:lnTo>
                <a:lnTo>
                  <a:pt x="0" y="8467607"/>
                </a:lnTo>
                <a:lnTo>
                  <a:pt x="0" y="0"/>
                </a:lnTo>
                <a:close/>
              </a:path>
            </a:pathLst>
          </a:custGeom>
          <a:blipFill>
            <a:blip r:embed="rId5"/>
            <a:stretch>
              <a:fillRect l="0" t="0" r="0" b="0"/>
            </a:stretch>
          </a:blipFill>
        </p:spPr>
      </p:sp>
      <p:sp>
        <p:nvSpPr>
          <p:cNvPr name="Freeform 5" id="5"/>
          <p:cNvSpPr/>
          <p:nvPr/>
        </p:nvSpPr>
        <p:spPr>
          <a:xfrm flipH="true" flipV="false" rot="248351">
            <a:off x="13645210" y="5948175"/>
            <a:ext cx="2485482" cy="2485482"/>
          </a:xfrm>
          <a:custGeom>
            <a:avLst/>
            <a:gdLst/>
            <a:ahLst/>
            <a:cxnLst/>
            <a:rect r="r" b="b" t="t" l="l"/>
            <a:pathLst>
              <a:path h="2485482" w="2485482">
                <a:moveTo>
                  <a:pt x="2485481" y="0"/>
                </a:moveTo>
                <a:lnTo>
                  <a:pt x="0" y="0"/>
                </a:lnTo>
                <a:lnTo>
                  <a:pt x="0" y="2485482"/>
                </a:lnTo>
                <a:lnTo>
                  <a:pt x="2485481" y="2485482"/>
                </a:lnTo>
                <a:lnTo>
                  <a:pt x="2485481" y="0"/>
                </a:lnTo>
                <a:close/>
              </a:path>
            </a:pathLst>
          </a:custGeom>
          <a:blipFill>
            <a:blip r:embed="rId6"/>
            <a:stretch>
              <a:fillRect l="0" t="0" r="0" b="0"/>
            </a:stretch>
          </a:blipFill>
        </p:spPr>
      </p:sp>
      <p:sp>
        <p:nvSpPr>
          <p:cNvPr name="TextBox 6" id="6"/>
          <p:cNvSpPr txBox="true"/>
          <p:nvPr/>
        </p:nvSpPr>
        <p:spPr>
          <a:xfrm rot="0">
            <a:off x="1242738" y="323856"/>
            <a:ext cx="8922246" cy="1915795"/>
          </a:xfrm>
          <a:prstGeom prst="rect">
            <a:avLst/>
          </a:prstGeom>
        </p:spPr>
        <p:txBody>
          <a:bodyPr anchor="t" rtlCol="false" tIns="0" lIns="0" bIns="0" rIns="0">
            <a:spAutoFit/>
          </a:bodyPr>
          <a:lstStyle/>
          <a:p>
            <a:pPr algn="ctr">
              <a:lnSpc>
                <a:spcPts val="7279"/>
              </a:lnSpc>
            </a:pPr>
            <a:r>
              <a:rPr lang="en-US" sz="5199">
                <a:solidFill>
                  <a:srgbClr val="000000"/>
                </a:solidFill>
                <a:latin typeface="Arial Bold"/>
              </a:rPr>
              <a:t>2.3. Các công nghệ sử dụng</a:t>
            </a:r>
          </a:p>
          <a:p>
            <a:pPr algn="ctr">
              <a:lnSpc>
                <a:spcPts val="7279"/>
              </a:lnSpc>
            </a:pPr>
          </a:p>
        </p:txBody>
      </p:sp>
      <p:sp>
        <p:nvSpPr>
          <p:cNvPr name="TextBox 7" id="7"/>
          <p:cNvSpPr txBox="true"/>
          <p:nvPr/>
        </p:nvSpPr>
        <p:spPr>
          <a:xfrm rot="0">
            <a:off x="1650876" y="1527900"/>
            <a:ext cx="4052986" cy="5546119"/>
          </a:xfrm>
          <a:prstGeom prst="rect">
            <a:avLst/>
          </a:prstGeom>
        </p:spPr>
        <p:txBody>
          <a:bodyPr anchor="t" rtlCol="false" tIns="0" lIns="0" bIns="0" rIns="0">
            <a:spAutoFit/>
          </a:bodyPr>
          <a:lstStyle/>
          <a:p>
            <a:pPr algn="l" marL="839862" indent="-419931" lvl="1">
              <a:lnSpc>
                <a:spcPts val="5446"/>
              </a:lnSpc>
              <a:buFont typeface="Arial"/>
              <a:buChar char="•"/>
            </a:pPr>
            <a:r>
              <a:rPr lang="en-US" sz="3890">
                <a:solidFill>
                  <a:srgbClr val="000000"/>
                </a:solidFill>
                <a:latin typeface="Arial"/>
              </a:rPr>
              <a:t>Java </a:t>
            </a:r>
          </a:p>
          <a:p>
            <a:pPr algn="l" marL="839862" indent="-419931" lvl="1">
              <a:lnSpc>
                <a:spcPts val="5446"/>
              </a:lnSpc>
              <a:buFont typeface="Arial"/>
              <a:buChar char="•"/>
            </a:pPr>
            <a:r>
              <a:rPr lang="en-US" sz="3890">
                <a:solidFill>
                  <a:srgbClr val="000000"/>
                </a:solidFill>
                <a:latin typeface="Arial"/>
              </a:rPr>
              <a:t>JWT </a:t>
            </a:r>
          </a:p>
          <a:p>
            <a:pPr algn="l" marL="839862" indent="-419931" lvl="1">
              <a:lnSpc>
                <a:spcPts val="5446"/>
              </a:lnSpc>
              <a:buFont typeface="Arial"/>
              <a:buChar char="•"/>
            </a:pPr>
            <a:r>
              <a:rPr lang="en-US" sz="3890">
                <a:solidFill>
                  <a:srgbClr val="000000"/>
                </a:solidFill>
                <a:latin typeface="Arial"/>
              </a:rPr>
              <a:t>Spring Boot </a:t>
            </a:r>
          </a:p>
          <a:p>
            <a:pPr algn="l" marL="839862" indent="-419931" lvl="1">
              <a:lnSpc>
                <a:spcPts val="5446"/>
              </a:lnSpc>
              <a:buFont typeface="Arial"/>
              <a:buChar char="•"/>
            </a:pPr>
            <a:r>
              <a:rPr lang="en-US" sz="3890">
                <a:solidFill>
                  <a:srgbClr val="000000"/>
                </a:solidFill>
                <a:latin typeface="Arial"/>
              </a:rPr>
              <a:t>Postman </a:t>
            </a:r>
          </a:p>
          <a:p>
            <a:pPr algn="l" marL="839862" indent="-419931" lvl="1">
              <a:lnSpc>
                <a:spcPts val="5446"/>
              </a:lnSpc>
              <a:buFont typeface="Arial"/>
              <a:buChar char="•"/>
            </a:pPr>
            <a:r>
              <a:rPr lang="en-US" sz="3890">
                <a:solidFill>
                  <a:srgbClr val="000000"/>
                </a:solidFill>
                <a:latin typeface="Arial"/>
              </a:rPr>
              <a:t>Apache Kafka </a:t>
            </a:r>
          </a:p>
          <a:p>
            <a:pPr algn="l" marL="839862" indent="-419931" lvl="1">
              <a:lnSpc>
                <a:spcPts val="5446"/>
              </a:lnSpc>
              <a:buFont typeface="Arial"/>
              <a:buChar char="•"/>
            </a:pPr>
            <a:r>
              <a:rPr lang="en-US" sz="3890">
                <a:solidFill>
                  <a:srgbClr val="000000"/>
                </a:solidFill>
                <a:latin typeface="Arial"/>
              </a:rPr>
              <a:t>Docker </a:t>
            </a:r>
          </a:p>
          <a:p>
            <a:pPr algn="l" marL="839862" indent="-419931" lvl="1">
              <a:lnSpc>
                <a:spcPts val="5446"/>
              </a:lnSpc>
              <a:buFont typeface="Arial"/>
              <a:buChar char="•"/>
            </a:pPr>
            <a:r>
              <a:rPr lang="en-US" sz="3890">
                <a:solidFill>
                  <a:srgbClr val="000000"/>
                </a:solidFill>
                <a:latin typeface="Arial"/>
              </a:rPr>
              <a:t>MariaDB </a:t>
            </a:r>
          </a:p>
          <a:p>
            <a:pPr algn="l" marL="839862" indent="-419931" lvl="1">
              <a:lnSpc>
                <a:spcPts val="5446"/>
              </a:lnSpc>
              <a:buFont typeface="Arial"/>
              <a:buChar char="•"/>
            </a:pPr>
            <a:r>
              <a:rPr lang="en-US" sz="3890">
                <a:solidFill>
                  <a:srgbClr val="000000"/>
                </a:solidFill>
                <a:latin typeface="Arial"/>
              </a:rPr>
              <a:t>GitHub </a:t>
            </a:r>
          </a:p>
        </p:txBody>
      </p:sp>
      <p:sp>
        <p:nvSpPr>
          <p:cNvPr name="Freeform 8" id="8"/>
          <p:cNvSpPr/>
          <p:nvPr/>
        </p:nvSpPr>
        <p:spPr>
          <a:xfrm flipH="false" flipV="false" rot="0">
            <a:off x="130206" y="152400"/>
            <a:ext cx="18310194" cy="10287000"/>
          </a:xfrm>
          <a:custGeom>
            <a:avLst/>
            <a:gdLst/>
            <a:ahLst/>
            <a:cxnLst/>
            <a:rect r="r" b="b" t="t" l="l"/>
            <a:pathLst>
              <a:path h="10287000" w="18310194">
                <a:moveTo>
                  <a:pt x="0" y="0"/>
                </a:moveTo>
                <a:lnTo>
                  <a:pt x="18310194" y="0"/>
                </a:lnTo>
                <a:lnTo>
                  <a:pt x="1831019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76789" y="1816456"/>
            <a:ext cx="17772025" cy="6744256"/>
          </a:xfrm>
          <a:custGeom>
            <a:avLst/>
            <a:gdLst/>
            <a:ahLst/>
            <a:cxnLst/>
            <a:rect r="r" b="b" t="t" l="l"/>
            <a:pathLst>
              <a:path h="6744256" w="17772025">
                <a:moveTo>
                  <a:pt x="0" y="0"/>
                </a:moveTo>
                <a:lnTo>
                  <a:pt x="17772025" y="0"/>
                </a:lnTo>
                <a:lnTo>
                  <a:pt x="17772025" y="6744255"/>
                </a:lnTo>
                <a:lnTo>
                  <a:pt x="0" y="6744255"/>
                </a:lnTo>
                <a:lnTo>
                  <a:pt x="0" y="0"/>
                </a:lnTo>
                <a:close/>
              </a:path>
            </a:pathLst>
          </a:custGeom>
          <a:blipFill>
            <a:blip r:embed="rId7"/>
            <a:stretch>
              <a:fillRect l="0" t="0" r="0" b="0"/>
            </a:stretch>
          </a:blipFill>
        </p:spPr>
      </p:sp>
      <p:sp>
        <p:nvSpPr>
          <p:cNvPr name="TextBox 10" id="10"/>
          <p:cNvSpPr txBox="true"/>
          <p:nvPr/>
        </p:nvSpPr>
        <p:spPr>
          <a:xfrm rot="0">
            <a:off x="633863" y="614098"/>
            <a:ext cx="4456327" cy="476604"/>
          </a:xfrm>
          <a:prstGeom prst="rect">
            <a:avLst/>
          </a:prstGeom>
        </p:spPr>
        <p:txBody>
          <a:bodyPr anchor="t" rtlCol="false" tIns="0" lIns="0" bIns="0" rIns="0">
            <a:spAutoFit/>
          </a:bodyPr>
          <a:lstStyle/>
          <a:p>
            <a:pPr algn="ctr">
              <a:lnSpc>
                <a:spcPts val="3418"/>
              </a:lnSpc>
            </a:pPr>
            <a:r>
              <a:rPr lang="en-US" sz="2441">
                <a:solidFill>
                  <a:srgbClr val="000000"/>
                </a:solidFill>
                <a:latin typeface="Arial Bold"/>
              </a:rPr>
              <a:t>3.2. Sơ đồ lớp - Class diagram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194" y="0"/>
            <a:ext cx="18310194" cy="10287000"/>
          </a:xfrm>
          <a:custGeom>
            <a:avLst/>
            <a:gdLst/>
            <a:ahLst/>
            <a:cxnLst/>
            <a:rect r="r" b="b" t="t" l="l"/>
            <a:pathLst>
              <a:path h="10287000" w="18310194">
                <a:moveTo>
                  <a:pt x="0" y="0"/>
                </a:moveTo>
                <a:lnTo>
                  <a:pt x="18310194" y="0"/>
                </a:lnTo>
                <a:lnTo>
                  <a:pt x="1831019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64214">
            <a:off x="12782404" y="1221500"/>
            <a:ext cx="3544710" cy="3580515"/>
          </a:xfrm>
          <a:custGeom>
            <a:avLst/>
            <a:gdLst/>
            <a:ahLst/>
            <a:cxnLst/>
            <a:rect r="r" b="b" t="t" l="l"/>
            <a:pathLst>
              <a:path h="3580515" w="3544710">
                <a:moveTo>
                  <a:pt x="0" y="0"/>
                </a:moveTo>
                <a:lnTo>
                  <a:pt x="3544710" y="0"/>
                </a:lnTo>
                <a:lnTo>
                  <a:pt x="3544710" y="3580516"/>
                </a:lnTo>
                <a:lnTo>
                  <a:pt x="0" y="3580516"/>
                </a:lnTo>
                <a:lnTo>
                  <a:pt x="0" y="0"/>
                </a:lnTo>
                <a:close/>
              </a:path>
            </a:pathLst>
          </a:custGeom>
          <a:blipFill>
            <a:blip r:embed="rId4"/>
            <a:stretch>
              <a:fillRect l="0" t="0" r="0" b="0"/>
            </a:stretch>
          </a:blipFill>
        </p:spPr>
      </p:sp>
      <p:sp>
        <p:nvSpPr>
          <p:cNvPr name="Freeform 4" id="4"/>
          <p:cNvSpPr/>
          <p:nvPr/>
        </p:nvSpPr>
        <p:spPr>
          <a:xfrm flipH="false" flipV="false" rot="-324090">
            <a:off x="-3664414" y="2512868"/>
            <a:ext cx="8596555" cy="8467606"/>
          </a:xfrm>
          <a:custGeom>
            <a:avLst/>
            <a:gdLst/>
            <a:ahLst/>
            <a:cxnLst/>
            <a:rect r="r" b="b" t="t" l="l"/>
            <a:pathLst>
              <a:path h="8467606" w="8596555">
                <a:moveTo>
                  <a:pt x="0" y="0"/>
                </a:moveTo>
                <a:lnTo>
                  <a:pt x="8596554" y="0"/>
                </a:lnTo>
                <a:lnTo>
                  <a:pt x="8596554" y="8467607"/>
                </a:lnTo>
                <a:lnTo>
                  <a:pt x="0" y="8467607"/>
                </a:lnTo>
                <a:lnTo>
                  <a:pt x="0" y="0"/>
                </a:lnTo>
                <a:close/>
              </a:path>
            </a:pathLst>
          </a:custGeom>
          <a:blipFill>
            <a:blip r:embed="rId5"/>
            <a:stretch>
              <a:fillRect l="0" t="0" r="0" b="0"/>
            </a:stretch>
          </a:blipFill>
        </p:spPr>
      </p:sp>
      <p:sp>
        <p:nvSpPr>
          <p:cNvPr name="Freeform 5" id="5"/>
          <p:cNvSpPr/>
          <p:nvPr/>
        </p:nvSpPr>
        <p:spPr>
          <a:xfrm flipH="true" flipV="false" rot="248351">
            <a:off x="13645210" y="5948175"/>
            <a:ext cx="2485482" cy="2485482"/>
          </a:xfrm>
          <a:custGeom>
            <a:avLst/>
            <a:gdLst/>
            <a:ahLst/>
            <a:cxnLst/>
            <a:rect r="r" b="b" t="t" l="l"/>
            <a:pathLst>
              <a:path h="2485482" w="2485482">
                <a:moveTo>
                  <a:pt x="2485481" y="0"/>
                </a:moveTo>
                <a:lnTo>
                  <a:pt x="0" y="0"/>
                </a:lnTo>
                <a:lnTo>
                  <a:pt x="0" y="2485482"/>
                </a:lnTo>
                <a:lnTo>
                  <a:pt x="2485481" y="2485482"/>
                </a:lnTo>
                <a:lnTo>
                  <a:pt x="2485481" y="0"/>
                </a:lnTo>
                <a:close/>
              </a:path>
            </a:pathLst>
          </a:custGeom>
          <a:blipFill>
            <a:blip r:embed="rId6"/>
            <a:stretch>
              <a:fillRect l="0" t="0" r="0" b="0"/>
            </a:stretch>
          </a:blipFill>
        </p:spPr>
      </p:sp>
      <p:sp>
        <p:nvSpPr>
          <p:cNvPr name="TextBox 6" id="6"/>
          <p:cNvSpPr txBox="true"/>
          <p:nvPr/>
        </p:nvSpPr>
        <p:spPr>
          <a:xfrm rot="0">
            <a:off x="1242738" y="323856"/>
            <a:ext cx="8922246" cy="1915795"/>
          </a:xfrm>
          <a:prstGeom prst="rect">
            <a:avLst/>
          </a:prstGeom>
        </p:spPr>
        <p:txBody>
          <a:bodyPr anchor="t" rtlCol="false" tIns="0" lIns="0" bIns="0" rIns="0">
            <a:spAutoFit/>
          </a:bodyPr>
          <a:lstStyle/>
          <a:p>
            <a:pPr algn="ctr">
              <a:lnSpc>
                <a:spcPts val="7279"/>
              </a:lnSpc>
            </a:pPr>
            <a:r>
              <a:rPr lang="en-US" sz="5199">
                <a:solidFill>
                  <a:srgbClr val="000000"/>
                </a:solidFill>
                <a:latin typeface="Arial Bold"/>
              </a:rPr>
              <a:t>2.3. Các công nghệ sử dụng</a:t>
            </a:r>
          </a:p>
          <a:p>
            <a:pPr algn="ctr">
              <a:lnSpc>
                <a:spcPts val="7279"/>
              </a:lnSpc>
            </a:pPr>
          </a:p>
        </p:txBody>
      </p:sp>
      <p:sp>
        <p:nvSpPr>
          <p:cNvPr name="TextBox 7" id="7"/>
          <p:cNvSpPr txBox="true"/>
          <p:nvPr/>
        </p:nvSpPr>
        <p:spPr>
          <a:xfrm rot="0">
            <a:off x="1650876" y="1527900"/>
            <a:ext cx="4052986" cy="5546119"/>
          </a:xfrm>
          <a:prstGeom prst="rect">
            <a:avLst/>
          </a:prstGeom>
        </p:spPr>
        <p:txBody>
          <a:bodyPr anchor="t" rtlCol="false" tIns="0" lIns="0" bIns="0" rIns="0">
            <a:spAutoFit/>
          </a:bodyPr>
          <a:lstStyle/>
          <a:p>
            <a:pPr algn="l" marL="839862" indent="-419931" lvl="1">
              <a:lnSpc>
                <a:spcPts val="5446"/>
              </a:lnSpc>
              <a:buFont typeface="Arial"/>
              <a:buChar char="•"/>
            </a:pPr>
            <a:r>
              <a:rPr lang="en-US" sz="3890">
                <a:solidFill>
                  <a:srgbClr val="000000"/>
                </a:solidFill>
                <a:latin typeface="Arial"/>
              </a:rPr>
              <a:t>Java </a:t>
            </a:r>
          </a:p>
          <a:p>
            <a:pPr algn="l" marL="839862" indent="-419931" lvl="1">
              <a:lnSpc>
                <a:spcPts val="5446"/>
              </a:lnSpc>
              <a:buFont typeface="Arial"/>
              <a:buChar char="•"/>
            </a:pPr>
            <a:r>
              <a:rPr lang="en-US" sz="3890">
                <a:solidFill>
                  <a:srgbClr val="000000"/>
                </a:solidFill>
                <a:latin typeface="Arial"/>
              </a:rPr>
              <a:t>JWT </a:t>
            </a:r>
          </a:p>
          <a:p>
            <a:pPr algn="l" marL="839862" indent="-419931" lvl="1">
              <a:lnSpc>
                <a:spcPts val="5446"/>
              </a:lnSpc>
              <a:buFont typeface="Arial"/>
              <a:buChar char="•"/>
            </a:pPr>
            <a:r>
              <a:rPr lang="en-US" sz="3890">
                <a:solidFill>
                  <a:srgbClr val="000000"/>
                </a:solidFill>
                <a:latin typeface="Arial"/>
              </a:rPr>
              <a:t>Spring Boot </a:t>
            </a:r>
          </a:p>
          <a:p>
            <a:pPr algn="l" marL="839862" indent="-419931" lvl="1">
              <a:lnSpc>
                <a:spcPts val="5446"/>
              </a:lnSpc>
              <a:buFont typeface="Arial"/>
              <a:buChar char="•"/>
            </a:pPr>
            <a:r>
              <a:rPr lang="en-US" sz="3890">
                <a:solidFill>
                  <a:srgbClr val="000000"/>
                </a:solidFill>
                <a:latin typeface="Arial"/>
              </a:rPr>
              <a:t>Postman </a:t>
            </a:r>
          </a:p>
          <a:p>
            <a:pPr algn="l" marL="839862" indent="-419931" lvl="1">
              <a:lnSpc>
                <a:spcPts val="5446"/>
              </a:lnSpc>
              <a:buFont typeface="Arial"/>
              <a:buChar char="•"/>
            </a:pPr>
            <a:r>
              <a:rPr lang="en-US" sz="3890">
                <a:solidFill>
                  <a:srgbClr val="000000"/>
                </a:solidFill>
                <a:latin typeface="Arial"/>
              </a:rPr>
              <a:t>Apache Kafka </a:t>
            </a:r>
          </a:p>
          <a:p>
            <a:pPr algn="l" marL="839862" indent="-419931" lvl="1">
              <a:lnSpc>
                <a:spcPts val="5446"/>
              </a:lnSpc>
              <a:buFont typeface="Arial"/>
              <a:buChar char="•"/>
            </a:pPr>
            <a:r>
              <a:rPr lang="en-US" sz="3890">
                <a:solidFill>
                  <a:srgbClr val="000000"/>
                </a:solidFill>
                <a:latin typeface="Arial"/>
              </a:rPr>
              <a:t>Docker </a:t>
            </a:r>
          </a:p>
          <a:p>
            <a:pPr algn="l" marL="839862" indent="-419931" lvl="1">
              <a:lnSpc>
                <a:spcPts val="5446"/>
              </a:lnSpc>
              <a:buFont typeface="Arial"/>
              <a:buChar char="•"/>
            </a:pPr>
            <a:r>
              <a:rPr lang="en-US" sz="3890">
                <a:solidFill>
                  <a:srgbClr val="000000"/>
                </a:solidFill>
                <a:latin typeface="Arial"/>
              </a:rPr>
              <a:t>MariaDB </a:t>
            </a:r>
          </a:p>
          <a:p>
            <a:pPr algn="l" marL="839862" indent="-419931" lvl="1">
              <a:lnSpc>
                <a:spcPts val="5446"/>
              </a:lnSpc>
              <a:buFont typeface="Arial"/>
              <a:buChar char="•"/>
            </a:pPr>
            <a:r>
              <a:rPr lang="en-US" sz="3890">
                <a:solidFill>
                  <a:srgbClr val="000000"/>
                </a:solidFill>
                <a:latin typeface="Arial"/>
              </a:rPr>
              <a:t>GitHub </a:t>
            </a:r>
          </a:p>
        </p:txBody>
      </p:sp>
      <p:sp>
        <p:nvSpPr>
          <p:cNvPr name="Freeform 8" id="8"/>
          <p:cNvSpPr/>
          <p:nvPr/>
        </p:nvSpPr>
        <p:spPr>
          <a:xfrm flipH="false" flipV="false" rot="0">
            <a:off x="130206" y="152400"/>
            <a:ext cx="18310194" cy="10287000"/>
          </a:xfrm>
          <a:custGeom>
            <a:avLst/>
            <a:gdLst/>
            <a:ahLst/>
            <a:cxnLst/>
            <a:rect r="r" b="b" t="t" l="l"/>
            <a:pathLst>
              <a:path h="10287000" w="18310194">
                <a:moveTo>
                  <a:pt x="0" y="0"/>
                </a:moveTo>
                <a:lnTo>
                  <a:pt x="18310194" y="0"/>
                </a:lnTo>
                <a:lnTo>
                  <a:pt x="1831019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4393118" y="821118"/>
            <a:ext cx="8131684" cy="9432753"/>
          </a:xfrm>
          <a:custGeom>
            <a:avLst/>
            <a:gdLst/>
            <a:ahLst/>
            <a:cxnLst/>
            <a:rect r="r" b="b" t="t" l="l"/>
            <a:pathLst>
              <a:path h="9432753" w="8131684">
                <a:moveTo>
                  <a:pt x="0" y="0"/>
                </a:moveTo>
                <a:lnTo>
                  <a:pt x="8131683" y="0"/>
                </a:lnTo>
                <a:lnTo>
                  <a:pt x="8131683" y="9432753"/>
                </a:lnTo>
                <a:lnTo>
                  <a:pt x="0" y="9432753"/>
                </a:lnTo>
                <a:lnTo>
                  <a:pt x="0" y="0"/>
                </a:lnTo>
                <a:close/>
              </a:path>
            </a:pathLst>
          </a:custGeom>
          <a:blipFill>
            <a:blip r:embed="rId7"/>
            <a:stretch>
              <a:fillRect l="0" t="0" r="0" b="0"/>
            </a:stretch>
          </a:blipFill>
        </p:spPr>
      </p:sp>
      <p:sp>
        <p:nvSpPr>
          <p:cNvPr name="TextBox 10" id="10"/>
          <p:cNvSpPr txBox="true"/>
          <p:nvPr/>
        </p:nvSpPr>
        <p:spPr>
          <a:xfrm rot="0">
            <a:off x="464648" y="313503"/>
            <a:ext cx="6425441" cy="910454"/>
          </a:xfrm>
          <a:prstGeom prst="rect">
            <a:avLst/>
          </a:prstGeom>
        </p:spPr>
        <p:txBody>
          <a:bodyPr anchor="t" rtlCol="false" tIns="0" lIns="0" bIns="0" rIns="0">
            <a:spAutoFit/>
          </a:bodyPr>
          <a:lstStyle/>
          <a:p>
            <a:pPr algn="ctr">
              <a:lnSpc>
                <a:spcPts val="3418"/>
              </a:lnSpc>
            </a:pPr>
            <a:r>
              <a:rPr lang="en-US" sz="2441">
                <a:solidFill>
                  <a:srgbClr val="000000"/>
                </a:solidFill>
                <a:latin typeface="Arial Bold"/>
              </a:rPr>
              <a:t>3.3. Áp dụng kiến trúc được chọn/ thiết kết</a:t>
            </a:r>
          </a:p>
          <a:p>
            <a:pPr algn="ctr">
              <a:lnSpc>
                <a:spcPts val="3418"/>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569"/>
            <a:ext cx="12134702" cy="1105650"/>
            <a:chOff x="0" y="0"/>
            <a:chExt cx="3195971" cy="291200"/>
          </a:xfrm>
        </p:grpSpPr>
        <p:sp>
          <p:nvSpPr>
            <p:cNvPr name="Freeform 3" id="3"/>
            <p:cNvSpPr/>
            <p:nvPr/>
          </p:nvSpPr>
          <p:spPr>
            <a:xfrm flipH="false" flipV="false" rot="0">
              <a:off x="0" y="0"/>
              <a:ext cx="3195971" cy="291200"/>
            </a:xfrm>
            <a:custGeom>
              <a:avLst/>
              <a:gdLst/>
              <a:ahLst/>
              <a:cxnLst/>
              <a:rect r="r" b="b" t="t" l="l"/>
              <a:pathLst>
                <a:path h="291200" w="3195971">
                  <a:moveTo>
                    <a:pt x="63800" y="0"/>
                  </a:moveTo>
                  <a:lnTo>
                    <a:pt x="3132171" y="0"/>
                  </a:lnTo>
                  <a:cubicBezTo>
                    <a:pt x="3149092" y="0"/>
                    <a:pt x="3165320" y="6722"/>
                    <a:pt x="3177285" y="18687"/>
                  </a:cubicBezTo>
                  <a:cubicBezTo>
                    <a:pt x="3189249" y="30651"/>
                    <a:pt x="3195971" y="46879"/>
                    <a:pt x="3195971" y="63800"/>
                  </a:cubicBezTo>
                  <a:lnTo>
                    <a:pt x="3195971" y="227400"/>
                  </a:lnTo>
                  <a:cubicBezTo>
                    <a:pt x="3195971" y="262636"/>
                    <a:pt x="3167407" y="291200"/>
                    <a:pt x="3132171" y="291200"/>
                  </a:cubicBezTo>
                  <a:lnTo>
                    <a:pt x="63800" y="291200"/>
                  </a:lnTo>
                  <a:cubicBezTo>
                    <a:pt x="28564" y="291200"/>
                    <a:pt x="0" y="262636"/>
                    <a:pt x="0" y="227400"/>
                  </a:cubicBezTo>
                  <a:lnTo>
                    <a:pt x="0" y="63800"/>
                  </a:lnTo>
                  <a:cubicBezTo>
                    <a:pt x="0" y="28564"/>
                    <a:pt x="28564" y="0"/>
                    <a:pt x="63800" y="0"/>
                  </a:cubicBezTo>
                  <a:close/>
                </a:path>
              </a:pathLst>
            </a:custGeom>
            <a:solidFill>
              <a:srgbClr val="AADFD4"/>
            </a:solidFill>
          </p:spPr>
        </p:sp>
        <p:sp>
          <p:nvSpPr>
            <p:cNvPr name="TextBox 4" id="4"/>
            <p:cNvSpPr txBox="true"/>
            <p:nvPr/>
          </p:nvSpPr>
          <p:spPr>
            <a:xfrm>
              <a:off x="0" y="-38100"/>
              <a:ext cx="3195971" cy="32930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028700" y="2136326"/>
            <a:ext cx="14071868" cy="5159291"/>
            <a:chOff x="0" y="0"/>
            <a:chExt cx="3706171" cy="1358826"/>
          </a:xfrm>
        </p:grpSpPr>
        <p:sp>
          <p:nvSpPr>
            <p:cNvPr name="Freeform 6" id="6"/>
            <p:cNvSpPr/>
            <p:nvPr/>
          </p:nvSpPr>
          <p:spPr>
            <a:xfrm flipH="false" flipV="false" rot="0">
              <a:off x="0" y="0"/>
              <a:ext cx="3706171" cy="1358826"/>
            </a:xfrm>
            <a:custGeom>
              <a:avLst/>
              <a:gdLst/>
              <a:ahLst/>
              <a:cxnLst/>
              <a:rect r="r" b="b" t="t" l="l"/>
              <a:pathLst>
                <a:path h="1358826" w="3706171">
                  <a:moveTo>
                    <a:pt x="55017" y="0"/>
                  </a:moveTo>
                  <a:lnTo>
                    <a:pt x="3651154" y="0"/>
                  </a:lnTo>
                  <a:cubicBezTo>
                    <a:pt x="3681539" y="0"/>
                    <a:pt x="3706171" y="24632"/>
                    <a:pt x="3706171" y="55017"/>
                  </a:cubicBezTo>
                  <a:lnTo>
                    <a:pt x="3706171" y="1303809"/>
                  </a:lnTo>
                  <a:cubicBezTo>
                    <a:pt x="3706171" y="1334194"/>
                    <a:pt x="3681539" y="1358826"/>
                    <a:pt x="3651154" y="1358826"/>
                  </a:cubicBezTo>
                  <a:lnTo>
                    <a:pt x="55017" y="1358826"/>
                  </a:lnTo>
                  <a:cubicBezTo>
                    <a:pt x="24632" y="1358826"/>
                    <a:pt x="0" y="1334194"/>
                    <a:pt x="0" y="1303809"/>
                  </a:cubicBezTo>
                  <a:lnTo>
                    <a:pt x="0" y="55017"/>
                  </a:lnTo>
                  <a:cubicBezTo>
                    <a:pt x="0" y="24632"/>
                    <a:pt x="24632" y="0"/>
                    <a:pt x="55017" y="0"/>
                  </a:cubicBezTo>
                  <a:close/>
                </a:path>
              </a:pathLst>
            </a:custGeom>
            <a:solidFill>
              <a:srgbClr val="AADFD4"/>
            </a:solidFill>
          </p:spPr>
        </p:sp>
        <p:sp>
          <p:nvSpPr>
            <p:cNvPr name="TextBox 7" id="7"/>
            <p:cNvSpPr txBox="true"/>
            <p:nvPr/>
          </p:nvSpPr>
          <p:spPr>
            <a:xfrm>
              <a:off x="0" y="-38100"/>
              <a:ext cx="3706171" cy="1396926"/>
            </a:xfrm>
            <a:prstGeom prst="rect">
              <a:avLst/>
            </a:prstGeom>
          </p:spPr>
          <p:txBody>
            <a:bodyPr anchor="ctr" rtlCol="false" tIns="50800" lIns="50800" bIns="50800" rIns="50800"/>
            <a:lstStyle/>
            <a:p>
              <a:pPr algn="ctr">
                <a:lnSpc>
                  <a:spcPts val="2100"/>
                </a:lnSpc>
              </a:pPr>
            </a:p>
          </p:txBody>
        </p:sp>
      </p:grpSp>
      <p:sp>
        <p:nvSpPr>
          <p:cNvPr name="Freeform 8" id="8"/>
          <p:cNvSpPr/>
          <p:nvPr/>
        </p:nvSpPr>
        <p:spPr>
          <a:xfrm flipH="false" flipV="false" rot="-1371675">
            <a:off x="13044379" y="-935379"/>
            <a:ext cx="4856105" cy="4431196"/>
          </a:xfrm>
          <a:custGeom>
            <a:avLst/>
            <a:gdLst/>
            <a:ahLst/>
            <a:cxnLst/>
            <a:rect r="r" b="b" t="t" l="l"/>
            <a:pathLst>
              <a:path h="4431196" w="4856105">
                <a:moveTo>
                  <a:pt x="0" y="0"/>
                </a:moveTo>
                <a:lnTo>
                  <a:pt x="4856106" y="0"/>
                </a:lnTo>
                <a:lnTo>
                  <a:pt x="4856106" y="4431197"/>
                </a:lnTo>
                <a:lnTo>
                  <a:pt x="0" y="4431197"/>
                </a:lnTo>
                <a:lnTo>
                  <a:pt x="0" y="0"/>
                </a:lnTo>
                <a:close/>
              </a:path>
            </a:pathLst>
          </a:custGeom>
          <a:blipFill>
            <a:blip r:embed="rId2"/>
            <a:stretch>
              <a:fillRect l="0" t="0" r="0" b="0"/>
            </a:stretch>
          </a:blipFill>
        </p:spPr>
      </p:sp>
      <p:sp>
        <p:nvSpPr>
          <p:cNvPr name="Freeform 9" id="9"/>
          <p:cNvSpPr/>
          <p:nvPr/>
        </p:nvSpPr>
        <p:spPr>
          <a:xfrm flipH="false" flipV="false" rot="424214">
            <a:off x="-1172979" y="5986527"/>
            <a:ext cx="4403358" cy="4722100"/>
          </a:xfrm>
          <a:custGeom>
            <a:avLst/>
            <a:gdLst/>
            <a:ahLst/>
            <a:cxnLst/>
            <a:rect r="r" b="b" t="t" l="l"/>
            <a:pathLst>
              <a:path h="4722100" w="4403358">
                <a:moveTo>
                  <a:pt x="0" y="0"/>
                </a:moveTo>
                <a:lnTo>
                  <a:pt x="4403358" y="0"/>
                </a:lnTo>
                <a:lnTo>
                  <a:pt x="4403358" y="4722100"/>
                </a:lnTo>
                <a:lnTo>
                  <a:pt x="0" y="4722100"/>
                </a:lnTo>
                <a:lnTo>
                  <a:pt x="0" y="0"/>
                </a:lnTo>
                <a:close/>
              </a:path>
            </a:pathLst>
          </a:custGeom>
          <a:blipFill>
            <a:blip r:embed="rId3"/>
            <a:stretch>
              <a:fillRect l="0" t="0" r="0" b="0"/>
            </a:stretch>
          </a:blipFill>
        </p:spPr>
      </p:sp>
      <p:sp>
        <p:nvSpPr>
          <p:cNvPr name="TextBox 10" id="10"/>
          <p:cNvSpPr txBox="true"/>
          <p:nvPr/>
        </p:nvSpPr>
        <p:spPr>
          <a:xfrm rot="0">
            <a:off x="-451167" y="252574"/>
            <a:ext cx="12134702" cy="906145"/>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Cơ Sở lý thuyết </a:t>
            </a:r>
          </a:p>
        </p:txBody>
      </p:sp>
      <p:sp>
        <p:nvSpPr>
          <p:cNvPr name="TextBox 11" id="11"/>
          <p:cNvSpPr txBox="true"/>
          <p:nvPr/>
        </p:nvSpPr>
        <p:spPr>
          <a:xfrm rot="0">
            <a:off x="3025288" y="2794890"/>
            <a:ext cx="9501035" cy="4292449"/>
          </a:xfrm>
          <a:prstGeom prst="rect">
            <a:avLst/>
          </a:prstGeom>
        </p:spPr>
        <p:txBody>
          <a:bodyPr anchor="t" rtlCol="false" tIns="0" lIns="0" bIns="0" rIns="0">
            <a:spAutoFit/>
          </a:bodyPr>
          <a:lstStyle/>
          <a:p>
            <a:pPr algn="l">
              <a:lnSpc>
                <a:spcPts val="3726"/>
              </a:lnSpc>
            </a:pPr>
            <a:r>
              <a:rPr lang="en-US" sz="2662">
                <a:solidFill>
                  <a:srgbClr val="000000"/>
                </a:solidFill>
                <a:latin typeface="Arial"/>
              </a:rPr>
              <a:t>JWT(JSON Web Token ) :Khi triển khai API Gateway trong môi trường microservices, một trong những nhiệm vụ quan trọng là bảo đảm rằng các yêu cầu từ client đến các dịch vụ backend được bảo vệ và xác thực. JSON Web Token (JWT) là một phương pháp phổ biến để thực hiện xác thực và ủy quyền. Trong cấu hình này, trước khi các yêu cầu API đến được dịch vụ đích, chúng sẽ phải qua một lớp lọc (filter) để kiểm tra và xác thực JWT.</a:t>
            </a:r>
          </a:p>
          <a:p>
            <a:pPr algn="l">
              <a:lnSpc>
                <a:spcPts val="3726"/>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4569"/>
            <a:ext cx="12134702" cy="1105650"/>
            <a:chOff x="0" y="0"/>
            <a:chExt cx="3195971" cy="291200"/>
          </a:xfrm>
        </p:grpSpPr>
        <p:sp>
          <p:nvSpPr>
            <p:cNvPr name="Freeform 3" id="3"/>
            <p:cNvSpPr/>
            <p:nvPr/>
          </p:nvSpPr>
          <p:spPr>
            <a:xfrm flipH="false" flipV="false" rot="0">
              <a:off x="0" y="0"/>
              <a:ext cx="3195971" cy="291200"/>
            </a:xfrm>
            <a:custGeom>
              <a:avLst/>
              <a:gdLst/>
              <a:ahLst/>
              <a:cxnLst/>
              <a:rect r="r" b="b" t="t" l="l"/>
              <a:pathLst>
                <a:path h="291200" w="3195971">
                  <a:moveTo>
                    <a:pt x="63800" y="0"/>
                  </a:moveTo>
                  <a:lnTo>
                    <a:pt x="3132171" y="0"/>
                  </a:lnTo>
                  <a:cubicBezTo>
                    <a:pt x="3149092" y="0"/>
                    <a:pt x="3165320" y="6722"/>
                    <a:pt x="3177285" y="18687"/>
                  </a:cubicBezTo>
                  <a:cubicBezTo>
                    <a:pt x="3189249" y="30651"/>
                    <a:pt x="3195971" y="46879"/>
                    <a:pt x="3195971" y="63800"/>
                  </a:cubicBezTo>
                  <a:lnTo>
                    <a:pt x="3195971" y="227400"/>
                  </a:lnTo>
                  <a:cubicBezTo>
                    <a:pt x="3195971" y="262636"/>
                    <a:pt x="3167407" y="291200"/>
                    <a:pt x="3132171" y="291200"/>
                  </a:cubicBezTo>
                  <a:lnTo>
                    <a:pt x="63800" y="291200"/>
                  </a:lnTo>
                  <a:cubicBezTo>
                    <a:pt x="28564" y="291200"/>
                    <a:pt x="0" y="262636"/>
                    <a:pt x="0" y="227400"/>
                  </a:cubicBezTo>
                  <a:lnTo>
                    <a:pt x="0" y="63800"/>
                  </a:lnTo>
                  <a:cubicBezTo>
                    <a:pt x="0" y="28564"/>
                    <a:pt x="28564" y="0"/>
                    <a:pt x="63800" y="0"/>
                  </a:cubicBezTo>
                  <a:close/>
                </a:path>
              </a:pathLst>
            </a:custGeom>
            <a:solidFill>
              <a:srgbClr val="AADFD4"/>
            </a:solidFill>
          </p:spPr>
        </p:sp>
        <p:sp>
          <p:nvSpPr>
            <p:cNvPr name="TextBox 4" id="4"/>
            <p:cNvSpPr txBox="true"/>
            <p:nvPr/>
          </p:nvSpPr>
          <p:spPr>
            <a:xfrm>
              <a:off x="0" y="-38100"/>
              <a:ext cx="3195971" cy="32930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028700" y="2136326"/>
            <a:ext cx="14443732" cy="5579655"/>
            <a:chOff x="0" y="0"/>
            <a:chExt cx="3804110" cy="1469539"/>
          </a:xfrm>
        </p:grpSpPr>
        <p:sp>
          <p:nvSpPr>
            <p:cNvPr name="Freeform 6" id="6"/>
            <p:cNvSpPr/>
            <p:nvPr/>
          </p:nvSpPr>
          <p:spPr>
            <a:xfrm flipH="false" flipV="false" rot="0">
              <a:off x="0" y="0"/>
              <a:ext cx="3804110" cy="1469539"/>
            </a:xfrm>
            <a:custGeom>
              <a:avLst/>
              <a:gdLst/>
              <a:ahLst/>
              <a:cxnLst/>
              <a:rect r="r" b="b" t="t" l="l"/>
              <a:pathLst>
                <a:path h="1469539" w="3804110">
                  <a:moveTo>
                    <a:pt x="53601" y="0"/>
                  </a:moveTo>
                  <a:lnTo>
                    <a:pt x="3750510" y="0"/>
                  </a:lnTo>
                  <a:cubicBezTo>
                    <a:pt x="3780113" y="0"/>
                    <a:pt x="3804110" y="23998"/>
                    <a:pt x="3804110" y="53601"/>
                  </a:cubicBezTo>
                  <a:lnTo>
                    <a:pt x="3804110" y="1415938"/>
                  </a:lnTo>
                  <a:cubicBezTo>
                    <a:pt x="3804110" y="1430154"/>
                    <a:pt x="3798463" y="1443787"/>
                    <a:pt x="3788411" y="1453839"/>
                  </a:cubicBezTo>
                  <a:cubicBezTo>
                    <a:pt x="3778359" y="1463892"/>
                    <a:pt x="3764726" y="1469539"/>
                    <a:pt x="3750510" y="1469539"/>
                  </a:cubicBezTo>
                  <a:lnTo>
                    <a:pt x="53601" y="1469539"/>
                  </a:lnTo>
                  <a:cubicBezTo>
                    <a:pt x="23998" y="1469539"/>
                    <a:pt x="0" y="1445541"/>
                    <a:pt x="0" y="1415938"/>
                  </a:cubicBezTo>
                  <a:lnTo>
                    <a:pt x="0" y="53601"/>
                  </a:lnTo>
                  <a:cubicBezTo>
                    <a:pt x="0" y="23998"/>
                    <a:pt x="23998" y="0"/>
                    <a:pt x="53601" y="0"/>
                  </a:cubicBezTo>
                  <a:close/>
                </a:path>
              </a:pathLst>
            </a:custGeom>
            <a:solidFill>
              <a:srgbClr val="AADFD4"/>
            </a:solidFill>
          </p:spPr>
        </p:sp>
        <p:sp>
          <p:nvSpPr>
            <p:cNvPr name="TextBox 7" id="7"/>
            <p:cNvSpPr txBox="true"/>
            <p:nvPr/>
          </p:nvSpPr>
          <p:spPr>
            <a:xfrm>
              <a:off x="0" y="-38100"/>
              <a:ext cx="3804110" cy="1507639"/>
            </a:xfrm>
            <a:prstGeom prst="rect">
              <a:avLst/>
            </a:prstGeom>
          </p:spPr>
          <p:txBody>
            <a:bodyPr anchor="ctr" rtlCol="false" tIns="50800" lIns="50800" bIns="50800" rIns="50800"/>
            <a:lstStyle/>
            <a:p>
              <a:pPr algn="ctr">
                <a:lnSpc>
                  <a:spcPts val="2100"/>
                </a:lnSpc>
              </a:pPr>
            </a:p>
          </p:txBody>
        </p:sp>
      </p:grpSp>
      <p:sp>
        <p:nvSpPr>
          <p:cNvPr name="Freeform 8" id="8"/>
          <p:cNvSpPr/>
          <p:nvPr/>
        </p:nvSpPr>
        <p:spPr>
          <a:xfrm flipH="false" flipV="false" rot="-1371675">
            <a:off x="13044379" y="-935379"/>
            <a:ext cx="4856105" cy="4431196"/>
          </a:xfrm>
          <a:custGeom>
            <a:avLst/>
            <a:gdLst/>
            <a:ahLst/>
            <a:cxnLst/>
            <a:rect r="r" b="b" t="t" l="l"/>
            <a:pathLst>
              <a:path h="4431196" w="4856105">
                <a:moveTo>
                  <a:pt x="0" y="0"/>
                </a:moveTo>
                <a:lnTo>
                  <a:pt x="4856106" y="0"/>
                </a:lnTo>
                <a:lnTo>
                  <a:pt x="4856106" y="4431197"/>
                </a:lnTo>
                <a:lnTo>
                  <a:pt x="0" y="4431197"/>
                </a:lnTo>
                <a:lnTo>
                  <a:pt x="0" y="0"/>
                </a:lnTo>
                <a:close/>
              </a:path>
            </a:pathLst>
          </a:custGeom>
          <a:blipFill>
            <a:blip r:embed="rId2"/>
            <a:stretch>
              <a:fillRect l="0" t="0" r="0" b="0"/>
            </a:stretch>
          </a:blipFill>
        </p:spPr>
      </p:sp>
      <p:sp>
        <p:nvSpPr>
          <p:cNvPr name="Freeform 9" id="9"/>
          <p:cNvSpPr/>
          <p:nvPr/>
        </p:nvSpPr>
        <p:spPr>
          <a:xfrm flipH="false" flipV="false" rot="424214">
            <a:off x="-1974565" y="6897250"/>
            <a:ext cx="4403358" cy="4722100"/>
          </a:xfrm>
          <a:custGeom>
            <a:avLst/>
            <a:gdLst/>
            <a:ahLst/>
            <a:cxnLst/>
            <a:rect r="r" b="b" t="t" l="l"/>
            <a:pathLst>
              <a:path h="4722100" w="4403358">
                <a:moveTo>
                  <a:pt x="0" y="0"/>
                </a:moveTo>
                <a:lnTo>
                  <a:pt x="4403358" y="0"/>
                </a:lnTo>
                <a:lnTo>
                  <a:pt x="4403358" y="4722100"/>
                </a:lnTo>
                <a:lnTo>
                  <a:pt x="0" y="4722100"/>
                </a:lnTo>
                <a:lnTo>
                  <a:pt x="0" y="0"/>
                </a:lnTo>
                <a:close/>
              </a:path>
            </a:pathLst>
          </a:custGeom>
          <a:blipFill>
            <a:blip r:embed="rId3"/>
            <a:stretch>
              <a:fillRect l="0" t="0" r="0" b="0"/>
            </a:stretch>
          </a:blipFill>
        </p:spPr>
      </p:sp>
      <p:sp>
        <p:nvSpPr>
          <p:cNvPr name="TextBox 10" id="10"/>
          <p:cNvSpPr txBox="true"/>
          <p:nvPr/>
        </p:nvSpPr>
        <p:spPr>
          <a:xfrm rot="0">
            <a:off x="-451167" y="252574"/>
            <a:ext cx="12134702" cy="906145"/>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Cơ Sở lý thuyết </a:t>
            </a:r>
          </a:p>
        </p:txBody>
      </p:sp>
      <p:sp>
        <p:nvSpPr>
          <p:cNvPr name="TextBox 11" id="11"/>
          <p:cNvSpPr txBox="true"/>
          <p:nvPr/>
        </p:nvSpPr>
        <p:spPr>
          <a:xfrm rot="0">
            <a:off x="1529691" y="2519750"/>
            <a:ext cx="14253101" cy="4908305"/>
          </a:xfrm>
          <a:prstGeom prst="rect">
            <a:avLst/>
          </a:prstGeom>
        </p:spPr>
        <p:txBody>
          <a:bodyPr anchor="t" rtlCol="false" tIns="0" lIns="0" bIns="0" rIns="0">
            <a:spAutoFit/>
          </a:bodyPr>
          <a:lstStyle/>
          <a:p>
            <a:pPr algn="l" marL="743513" indent="-371757" lvl="1">
              <a:lnSpc>
                <a:spcPts val="4821"/>
              </a:lnSpc>
              <a:buFont typeface="Arial"/>
              <a:buChar char="•"/>
            </a:pPr>
            <a:r>
              <a:rPr lang="en-US" sz="3443">
                <a:solidFill>
                  <a:srgbClr val="000000"/>
                </a:solidFill>
                <a:latin typeface="Arial"/>
              </a:rPr>
              <a:t>API Gateway</a:t>
            </a:r>
          </a:p>
          <a:p>
            <a:pPr algn="l" marL="743513" indent="-371757" lvl="1">
              <a:lnSpc>
                <a:spcPts val="4821"/>
              </a:lnSpc>
              <a:buFont typeface="Arial"/>
              <a:buChar char="•"/>
            </a:pPr>
            <a:r>
              <a:rPr lang="en-US" sz="3443">
                <a:solidFill>
                  <a:srgbClr val="000000"/>
                </a:solidFill>
                <a:latin typeface="Arial"/>
              </a:rPr>
              <a:t>Discovery Server </a:t>
            </a:r>
          </a:p>
          <a:p>
            <a:pPr algn="l" marL="743513" indent="-371757" lvl="1">
              <a:lnSpc>
                <a:spcPts val="4821"/>
              </a:lnSpc>
              <a:buFont typeface="Arial"/>
              <a:buChar char="•"/>
            </a:pPr>
            <a:r>
              <a:rPr lang="en-US" sz="3443">
                <a:solidFill>
                  <a:srgbClr val="000000"/>
                </a:solidFill>
                <a:latin typeface="Arial"/>
              </a:rPr>
              <a:t>Private Docker Registry</a:t>
            </a:r>
          </a:p>
          <a:p>
            <a:pPr algn="l" marL="743513" indent="-371757" lvl="1">
              <a:lnSpc>
                <a:spcPts val="4821"/>
              </a:lnSpc>
              <a:buFont typeface="Arial"/>
              <a:buChar char="•"/>
            </a:pPr>
            <a:r>
              <a:rPr lang="en-US" sz="3443">
                <a:solidFill>
                  <a:srgbClr val="000000"/>
                </a:solidFill>
                <a:latin typeface="Arial"/>
              </a:rPr>
              <a:t>Config Server</a:t>
            </a:r>
          </a:p>
          <a:p>
            <a:pPr algn="l" marL="743513" indent="-371757" lvl="1">
              <a:lnSpc>
                <a:spcPts val="4821"/>
              </a:lnSpc>
              <a:buFont typeface="Arial"/>
              <a:buChar char="•"/>
            </a:pPr>
            <a:r>
              <a:rPr lang="en-US" sz="3443">
                <a:solidFill>
                  <a:srgbClr val="000000"/>
                </a:solidFill>
                <a:latin typeface="Arial"/>
              </a:rPr>
              <a:t>Distributed Tracing</a:t>
            </a:r>
          </a:p>
          <a:p>
            <a:pPr algn="l" marL="743513" indent="-371757" lvl="1">
              <a:lnSpc>
                <a:spcPts val="4821"/>
              </a:lnSpc>
              <a:buFont typeface="Arial"/>
              <a:buChar char="•"/>
            </a:pPr>
            <a:r>
              <a:rPr lang="en-US" sz="3443">
                <a:solidFill>
                  <a:srgbClr val="000000"/>
                </a:solidFill>
                <a:latin typeface="Arial"/>
              </a:rPr>
              <a:t>HTTP clients</a:t>
            </a:r>
          </a:p>
          <a:p>
            <a:pPr algn="l" marL="743513" indent="-371757" lvl="1">
              <a:lnSpc>
                <a:spcPts val="4821"/>
              </a:lnSpc>
              <a:buFont typeface="Arial"/>
              <a:buChar char="•"/>
            </a:pPr>
            <a:r>
              <a:rPr lang="en-US" sz="3443">
                <a:solidFill>
                  <a:srgbClr val="000000"/>
                </a:solidFill>
                <a:latin typeface="Arial"/>
              </a:rPr>
              <a:t>Resilient Microservices</a:t>
            </a:r>
          </a:p>
          <a:p>
            <a:pPr algn="l" marL="743513" indent="-371757" lvl="1">
              <a:lnSpc>
                <a:spcPts val="4821"/>
              </a:lnSpc>
              <a:buFont typeface="Arial"/>
              <a:buChar char="•"/>
            </a:pPr>
            <a:r>
              <a:rPr lang="en-US" sz="3443">
                <a:solidFill>
                  <a:srgbClr val="000000"/>
                </a:solidFill>
                <a:latin typeface="Arial"/>
              </a:rPr>
              <a:t>Tổng Kết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5679" y="-1138770"/>
            <a:ext cx="3358053" cy="2647072"/>
          </a:xfrm>
          <a:custGeom>
            <a:avLst/>
            <a:gdLst/>
            <a:ahLst/>
            <a:cxnLst/>
            <a:rect r="r" b="b" t="t" l="l"/>
            <a:pathLst>
              <a:path h="2647072" w="3358053">
                <a:moveTo>
                  <a:pt x="0" y="0"/>
                </a:moveTo>
                <a:lnTo>
                  <a:pt x="3358054" y="0"/>
                </a:lnTo>
                <a:lnTo>
                  <a:pt x="3358054" y="2647072"/>
                </a:lnTo>
                <a:lnTo>
                  <a:pt x="0" y="2647072"/>
                </a:lnTo>
                <a:lnTo>
                  <a:pt x="0" y="0"/>
                </a:lnTo>
                <a:close/>
              </a:path>
            </a:pathLst>
          </a:custGeom>
          <a:blipFill>
            <a:blip r:embed="rId2"/>
            <a:stretch>
              <a:fillRect l="0" t="0" r="0" b="0"/>
            </a:stretch>
          </a:blipFill>
        </p:spPr>
      </p:sp>
      <p:sp>
        <p:nvSpPr>
          <p:cNvPr name="Freeform 3" id="3"/>
          <p:cNvSpPr/>
          <p:nvPr/>
        </p:nvSpPr>
        <p:spPr>
          <a:xfrm flipH="false" flipV="false" rot="814756">
            <a:off x="12624766" y="7627132"/>
            <a:ext cx="5928248" cy="4122690"/>
          </a:xfrm>
          <a:custGeom>
            <a:avLst/>
            <a:gdLst/>
            <a:ahLst/>
            <a:cxnLst/>
            <a:rect r="r" b="b" t="t" l="l"/>
            <a:pathLst>
              <a:path h="4122690" w="5928248">
                <a:moveTo>
                  <a:pt x="0" y="0"/>
                </a:moveTo>
                <a:lnTo>
                  <a:pt x="5928248" y="0"/>
                </a:lnTo>
                <a:lnTo>
                  <a:pt x="5928248" y="4122690"/>
                </a:lnTo>
                <a:lnTo>
                  <a:pt x="0" y="4122690"/>
                </a:lnTo>
                <a:lnTo>
                  <a:pt x="0" y="0"/>
                </a:lnTo>
                <a:close/>
              </a:path>
            </a:pathLst>
          </a:custGeom>
          <a:blipFill>
            <a:blip r:embed="rId3"/>
            <a:stretch>
              <a:fillRect l="0" t="0" r="0" b="0"/>
            </a:stretch>
          </a:blipFill>
        </p:spPr>
      </p:sp>
      <p:sp>
        <p:nvSpPr>
          <p:cNvPr name="Freeform 4" id="4"/>
          <p:cNvSpPr/>
          <p:nvPr/>
        </p:nvSpPr>
        <p:spPr>
          <a:xfrm flipH="false" flipV="false" rot="0">
            <a:off x="1915586" y="2949071"/>
            <a:ext cx="13434847" cy="6627858"/>
          </a:xfrm>
          <a:custGeom>
            <a:avLst/>
            <a:gdLst/>
            <a:ahLst/>
            <a:cxnLst/>
            <a:rect r="r" b="b" t="t" l="l"/>
            <a:pathLst>
              <a:path h="6627858" w="13434847">
                <a:moveTo>
                  <a:pt x="0" y="0"/>
                </a:moveTo>
                <a:lnTo>
                  <a:pt x="13434847" y="0"/>
                </a:lnTo>
                <a:lnTo>
                  <a:pt x="13434847" y="6627858"/>
                </a:lnTo>
                <a:lnTo>
                  <a:pt x="0" y="6627858"/>
                </a:lnTo>
                <a:lnTo>
                  <a:pt x="0" y="0"/>
                </a:lnTo>
                <a:close/>
              </a:path>
            </a:pathLst>
          </a:custGeom>
          <a:blipFill>
            <a:blip r:embed="rId4"/>
            <a:stretch>
              <a:fillRect l="0" t="0" r="0" b="0"/>
            </a:stretch>
          </a:blipFill>
        </p:spPr>
      </p:sp>
      <p:sp>
        <p:nvSpPr>
          <p:cNvPr name="TextBox 5" id="5"/>
          <p:cNvSpPr txBox="true"/>
          <p:nvPr/>
        </p:nvSpPr>
        <p:spPr>
          <a:xfrm rot="0">
            <a:off x="4758622" y="222797"/>
            <a:ext cx="7223820" cy="991870"/>
          </a:xfrm>
          <a:prstGeom prst="rect">
            <a:avLst/>
          </a:prstGeom>
        </p:spPr>
        <p:txBody>
          <a:bodyPr anchor="t" rtlCol="false" tIns="0" lIns="0" bIns="0" rIns="0">
            <a:spAutoFit/>
          </a:bodyPr>
          <a:lstStyle/>
          <a:p>
            <a:pPr algn="ctr">
              <a:lnSpc>
                <a:spcPts val="7279"/>
              </a:lnSpc>
            </a:pPr>
            <a:r>
              <a:rPr lang="en-US" sz="5199">
                <a:solidFill>
                  <a:srgbClr val="000000"/>
                </a:solidFill>
                <a:latin typeface="Arial Bold"/>
              </a:rPr>
              <a:t>Chương 4: HIỆN THỰC</a:t>
            </a:r>
          </a:p>
        </p:txBody>
      </p:sp>
      <p:sp>
        <p:nvSpPr>
          <p:cNvPr name="TextBox 6" id="6"/>
          <p:cNvSpPr txBox="true"/>
          <p:nvPr/>
        </p:nvSpPr>
        <p:spPr>
          <a:xfrm rot="0">
            <a:off x="0" y="1525034"/>
            <a:ext cx="6425441" cy="596474"/>
          </a:xfrm>
          <a:prstGeom prst="rect">
            <a:avLst/>
          </a:prstGeom>
        </p:spPr>
        <p:txBody>
          <a:bodyPr anchor="t" rtlCol="false" tIns="0" lIns="0" bIns="0" rIns="0">
            <a:spAutoFit/>
          </a:bodyPr>
          <a:lstStyle/>
          <a:p>
            <a:pPr algn="ctr">
              <a:lnSpc>
                <a:spcPts val="4398"/>
              </a:lnSpc>
            </a:pPr>
            <a:r>
              <a:rPr lang="en-US" sz="3141">
                <a:solidFill>
                  <a:srgbClr val="000000"/>
                </a:solidFill>
                <a:latin typeface="Arial Bold"/>
              </a:rPr>
              <a:t>Giao diện hệ thống</a:t>
            </a:r>
          </a:p>
        </p:txBody>
      </p:sp>
      <p:sp>
        <p:nvSpPr>
          <p:cNvPr name="TextBox 7" id="7"/>
          <p:cNvSpPr txBox="true"/>
          <p:nvPr/>
        </p:nvSpPr>
        <p:spPr>
          <a:xfrm rot="0">
            <a:off x="2708181" y="2464408"/>
            <a:ext cx="10969526" cy="445488"/>
          </a:xfrm>
          <a:prstGeom prst="rect">
            <a:avLst/>
          </a:prstGeom>
        </p:spPr>
        <p:txBody>
          <a:bodyPr anchor="t" rtlCol="false" tIns="0" lIns="0" bIns="0" rIns="0">
            <a:spAutoFit/>
          </a:bodyPr>
          <a:lstStyle/>
          <a:p>
            <a:pPr algn="ctr">
              <a:lnSpc>
                <a:spcPts val="3270"/>
              </a:lnSpc>
              <a:spcBef>
                <a:spcPct val="0"/>
              </a:spcBef>
            </a:pPr>
            <a:r>
              <a:rPr lang="en-US" sz="2336" spc="-70">
                <a:solidFill>
                  <a:srgbClr val="000000"/>
                </a:solidFill>
                <a:latin typeface="Arial"/>
              </a:rPr>
              <a:t>Màn Hình đăng:  Nhà trường sẽ cấp cho sinh viên tài khoản đăng nhập với Mssv và Pass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5679" y="-1138770"/>
            <a:ext cx="3358053" cy="2647072"/>
          </a:xfrm>
          <a:custGeom>
            <a:avLst/>
            <a:gdLst/>
            <a:ahLst/>
            <a:cxnLst/>
            <a:rect r="r" b="b" t="t" l="l"/>
            <a:pathLst>
              <a:path h="2647072" w="3358053">
                <a:moveTo>
                  <a:pt x="0" y="0"/>
                </a:moveTo>
                <a:lnTo>
                  <a:pt x="3358054" y="0"/>
                </a:lnTo>
                <a:lnTo>
                  <a:pt x="3358054" y="2647072"/>
                </a:lnTo>
                <a:lnTo>
                  <a:pt x="0" y="2647072"/>
                </a:lnTo>
                <a:lnTo>
                  <a:pt x="0" y="0"/>
                </a:lnTo>
                <a:close/>
              </a:path>
            </a:pathLst>
          </a:custGeom>
          <a:blipFill>
            <a:blip r:embed="rId2"/>
            <a:stretch>
              <a:fillRect l="0" t="0" r="0" b="0"/>
            </a:stretch>
          </a:blipFill>
        </p:spPr>
      </p:sp>
      <p:sp>
        <p:nvSpPr>
          <p:cNvPr name="Freeform 3" id="3"/>
          <p:cNvSpPr/>
          <p:nvPr/>
        </p:nvSpPr>
        <p:spPr>
          <a:xfrm flipH="false" flipV="false" rot="814756">
            <a:off x="12624766" y="7627132"/>
            <a:ext cx="5928248" cy="4122690"/>
          </a:xfrm>
          <a:custGeom>
            <a:avLst/>
            <a:gdLst/>
            <a:ahLst/>
            <a:cxnLst/>
            <a:rect r="r" b="b" t="t" l="l"/>
            <a:pathLst>
              <a:path h="4122690" w="5928248">
                <a:moveTo>
                  <a:pt x="0" y="0"/>
                </a:moveTo>
                <a:lnTo>
                  <a:pt x="5928248" y="0"/>
                </a:lnTo>
                <a:lnTo>
                  <a:pt x="5928248" y="4122690"/>
                </a:lnTo>
                <a:lnTo>
                  <a:pt x="0" y="4122690"/>
                </a:lnTo>
                <a:lnTo>
                  <a:pt x="0" y="0"/>
                </a:lnTo>
                <a:close/>
              </a:path>
            </a:pathLst>
          </a:custGeom>
          <a:blipFill>
            <a:blip r:embed="rId3"/>
            <a:stretch>
              <a:fillRect l="0" t="0" r="0" b="0"/>
            </a:stretch>
          </a:blipFill>
        </p:spPr>
      </p:sp>
      <p:sp>
        <p:nvSpPr>
          <p:cNvPr name="Freeform 4" id="4"/>
          <p:cNvSpPr/>
          <p:nvPr/>
        </p:nvSpPr>
        <p:spPr>
          <a:xfrm flipH="false" flipV="false" rot="0">
            <a:off x="1915586" y="2949071"/>
            <a:ext cx="13434847" cy="6627858"/>
          </a:xfrm>
          <a:custGeom>
            <a:avLst/>
            <a:gdLst/>
            <a:ahLst/>
            <a:cxnLst/>
            <a:rect r="r" b="b" t="t" l="l"/>
            <a:pathLst>
              <a:path h="6627858" w="13434847">
                <a:moveTo>
                  <a:pt x="0" y="0"/>
                </a:moveTo>
                <a:lnTo>
                  <a:pt x="13434847" y="0"/>
                </a:lnTo>
                <a:lnTo>
                  <a:pt x="13434847" y="6627858"/>
                </a:lnTo>
                <a:lnTo>
                  <a:pt x="0" y="6627858"/>
                </a:lnTo>
                <a:lnTo>
                  <a:pt x="0" y="0"/>
                </a:lnTo>
                <a:close/>
              </a:path>
            </a:pathLst>
          </a:custGeom>
          <a:blipFill>
            <a:blip r:embed="rId4"/>
            <a:stretch>
              <a:fillRect l="0" t="0" r="0" b="0"/>
            </a:stretch>
          </a:blipFill>
        </p:spPr>
      </p:sp>
      <p:sp>
        <p:nvSpPr>
          <p:cNvPr name="TextBox 5" id="5"/>
          <p:cNvSpPr txBox="true"/>
          <p:nvPr/>
        </p:nvSpPr>
        <p:spPr>
          <a:xfrm rot="0">
            <a:off x="4758622" y="222797"/>
            <a:ext cx="7223820" cy="991870"/>
          </a:xfrm>
          <a:prstGeom prst="rect">
            <a:avLst/>
          </a:prstGeom>
        </p:spPr>
        <p:txBody>
          <a:bodyPr anchor="t" rtlCol="false" tIns="0" lIns="0" bIns="0" rIns="0">
            <a:spAutoFit/>
          </a:bodyPr>
          <a:lstStyle/>
          <a:p>
            <a:pPr algn="ctr">
              <a:lnSpc>
                <a:spcPts val="7279"/>
              </a:lnSpc>
            </a:pPr>
            <a:r>
              <a:rPr lang="en-US" sz="5199">
                <a:solidFill>
                  <a:srgbClr val="000000"/>
                </a:solidFill>
                <a:latin typeface="Arial Bold"/>
              </a:rPr>
              <a:t>Chương 4: HIỆN THỰC</a:t>
            </a:r>
          </a:p>
        </p:txBody>
      </p:sp>
      <p:sp>
        <p:nvSpPr>
          <p:cNvPr name="TextBox 6" id="6"/>
          <p:cNvSpPr txBox="true"/>
          <p:nvPr/>
        </p:nvSpPr>
        <p:spPr>
          <a:xfrm rot="0">
            <a:off x="0" y="1525034"/>
            <a:ext cx="6425441" cy="596474"/>
          </a:xfrm>
          <a:prstGeom prst="rect">
            <a:avLst/>
          </a:prstGeom>
        </p:spPr>
        <p:txBody>
          <a:bodyPr anchor="t" rtlCol="false" tIns="0" lIns="0" bIns="0" rIns="0">
            <a:spAutoFit/>
          </a:bodyPr>
          <a:lstStyle/>
          <a:p>
            <a:pPr algn="ctr">
              <a:lnSpc>
                <a:spcPts val="4398"/>
              </a:lnSpc>
            </a:pPr>
            <a:r>
              <a:rPr lang="en-US" sz="3141">
                <a:solidFill>
                  <a:srgbClr val="000000"/>
                </a:solidFill>
                <a:latin typeface="Arial Bold"/>
              </a:rPr>
              <a:t>Giao diện hệ thống</a:t>
            </a:r>
          </a:p>
        </p:txBody>
      </p:sp>
      <p:sp>
        <p:nvSpPr>
          <p:cNvPr name="TextBox 7" id="7"/>
          <p:cNvSpPr txBox="true"/>
          <p:nvPr/>
        </p:nvSpPr>
        <p:spPr>
          <a:xfrm rot="0">
            <a:off x="2708181" y="2464408"/>
            <a:ext cx="10969526" cy="445488"/>
          </a:xfrm>
          <a:prstGeom prst="rect">
            <a:avLst/>
          </a:prstGeom>
        </p:spPr>
        <p:txBody>
          <a:bodyPr anchor="t" rtlCol="false" tIns="0" lIns="0" bIns="0" rIns="0">
            <a:spAutoFit/>
          </a:bodyPr>
          <a:lstStyle/>
          <a:p>
            <a:pPr algn="ctr">
              <a:lnSpc>
                <a:spcPts val="3270"/>
              </a:lnSpc>
              <a:spcBef>
                <a:spcPct val="0"/>
              </a:spcBef>
            </a:pPr>
            <a:r>
              <a:rPr lang="en-US" sz="2336" spc="-70">
                <a:solidFill>
                  <a:srgbClr val="000000"/>
                </a:solidFill>
                <a:latin typeface="Arial"/>
              </a:rPr>
              <a:t>Màn Hình đăng:  Nhà trường sẽ cấp cho sinh viên tài khoản đăng nhập với Mssv và Pass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5679" y="-1138770"/>
            <a:ext cx="3358053" cy="2647072"/>
          </a:xfrm>
          <a:custGeom>
            <a:avLst/>
            <a:gdLst/>
            <a:ahLst/>
            <a:cxnLst/>
            <a:rect r="r" b="b" t="t" l="l"/>
            <a:pathLst>
              <a:path h="2647072" w="3358053">
                <a:moveTo>
                  <a:pt x="0" y="0"/>
                </a:moveTo>
                <a:lnTo>
                  <a:pt x="3358054" y="0"/>
                </a:lnTo>
                <a:lnTo>
                  <a:pt x="3358054" y="2647072"/>
                </a:lnTo>
                <a:lnTo>
                  <a:pt x="0" y="2647072"/>
                </a:lnTo>
                <a:lnTo>
                  <a:pt x="0" y="0"/>
                </a:lnTo>
                <a:close/>
              </a:path>
            </a:pathLst>
          </a:custGeom>
          <a:blipFill>
            <a:blip r:embed="rId2"/>
            <a:stretch>
              <a:fillRect l="0" t="0" r="0" b="0"/>
            </a:stretch>
          </a:blipFill>
        </p:spPr>
      </p:sp>
      <p:sp>
        <p:nvSpPr>
          <p:cNvPr name="Freeform 3" id="3"/>
          <p:cNvSpPr/>
          <p:nvPr/>
        </p:nvSpPr>
        <p:spPr>
          <a:xfrm flipH="false" flipV="false" rot="814756">
            <a:off x="12624766" y="7627132"/>
            <a:ext cx="5928248" cy="4122690"/>
          </a:xfrm>
          <a:custGeom>
            <a:avLst/>
            <a:gdLst/>
            <a:ahLst/>
            <a:cxnLst/>
            <a:rect r="r" b="b" t="t" l="l"/>
            <a:pathLst>
              <a:path h="4122690" w="5928248">
                <a:moveTo>
                  <a:pt x="0" y="0"/>
                </a:moveTo>
                <a:lnTo>
                  <a:pt x="5928248" y="0"/>
                </a:lnTo>
                <a:lnTo>
                  <a:pt x="5928248" y="4122690"/>
                </a:lnTo>
                <a:lnTo>
                  <a:pt x="0" y="4122690"/>
                </a:lnTo>
                <a:lnTo>
                  <a:pt x="0" y="0"/>
                </a:lnTo>
                <a:close/>
              </a:path>
            </a:pathLst>
          </a:custGeom>
          <a:blipFill>
            <a:blip r:embed="rId3"/>
            <a:stretch>
              <a:fillRect l="0" t="0" r="0" b="0"/>
            </a:stretch>
          </a:blipFill>
        </p:spPr>
      </p:sp>
      <p:sp>
        <p:nvSpPr>
          <p:cNvPr name="Freeform 4" id="4"/>
          <p:cNvSpPr/>
          <p:nvPr/>
        </p:nvSpPr>
        <p:spPr>
          <a:xfrm flipH="false" flipV="false" rot="0">
            <a:off x="1918730" y="2614621"/>
            <a:ext cx="14166490" cy="6334964"/>
          </a:xfrm>
          <a:custGeom>
            <a:avLst/>
            <a:gdLst/>
            <a:ahLst/>
            <a:cxnLst/>
            <a:rect r="r" b="b" t="t" l="l"/>
            <a:pathLst>
              <a:path h="6334964" w="14166490">
                <a:moveTo>
                  <a:pt x="0" y="0"/>
                </a:moveTo>
                <a:lnTo>
                  <a:pt x="14166489" y="0"/>
                </a:lnTo>
                <a:lnTo>
                  <a:pt x="14166489" y="6334963"/>
                </a:lnTo>
                <a:lnTo>
                  <a:pt x="0" y="6334963"/>
                </a:lnTo>
                <a:lnTo>
                  <a:pt x="0" y="0"/>
                </a:lnTo>
                <a:close/>
              </a:path>
            </a:pathLst>
          </a:custGeom>
          <a:blipFill>
            <a:blip r:embed="rId4"/>
            <a:stretch>
              <a:fillRect l="0" t="0" r="0" b="0"/>
            </a:stretch>
          </a:blipFill>
        </p:spPr>
      </p:sp>
      <p:sp>
        <p:nvSpPr>
          <p:cNvPr name="TextBox 5" id="5"/>
          <p:cNvSpPr txBox="true"/>
          <p:nvPr/>
        </p:nvSpPr>
        <p:spPr>
          <a:xfrm rot="0">
            <a:off x="4758622" y="222797"/>
            <a:ext cx="7223820" cy="991870"/>
          </a:xfrm>
          <a:prstGeom prst="rect">
            <a:avLst/>
          </a:prstGeom>
        </p:spPr>
        <p:txBody>
          <a:bodyPr anchor="t" rtlCol="false" tIns="0" lIns="0" bIns="0" rIns="0">
            <a:spAutoFit/>
          </a:bodyPr>
          <a:lstStyle/>
          <a:p>
            <a:pPr algn="ctr">
              <a:lnSpc>
                <a:spcPts val="7279"/>
              </a:lnSpc>
            </a:pPr>
            <a:r>
              <a:rPr lang="en-US" sz="5199">
                <a:solidFill>
                  <a:srgbClr val="000000"/>
                </a:solidFill>
                <a:latin typeface="Arial Bold"/>
              </a:rPr>
              <a:t>Chương 4: HIỆN THỰC</a:t>
            </a:r>
          </a:p>
        </p:txBody>
      </p:sp>
      <p:sp>
        <p:nvSpPr>
          <p:cNvPr name="TextBox 6" id="6"/>
          <p:cNvSpPr txBox="true"/>
          <p:nvPr/>
        </p:nvSpPr>
        <p:spPr>
          <a:xfrm rot="0">
            <a:off x="0" y="1525034"/>
            <a:ext cx="6425441" cy="596474"/>
          </a:xfrm>
          <a:prstGeom prst="rect">
            <a:avLst/>
          </a:prstGeom>
        </p:spPr>
        <p:txBody>
          <a:bodyPr anchor="t" rtlCol="false" tIns="0" lIns="0" bIns="0" rIns="0">
            <a:spAutoFit/>
          </a:bodyPr>
          <a:lstStyle/>
          <a:p>
            <a:pPr algn="ctr">
              <a:lnSpc>
                <a:spcPts val="4398"/>
              </a:lnSpc>
            </a:pPr>
            <a:r>
              <a:rPr lang="en-US" sz="3141">
                <a:solidFill>
                  <a:srgbClr val="000000"/>
                </a:solidFill>
                <a:latin typeface="Arial Bold"/>
              </a:rPr>
              <a:t>Giao diện hệ thống</a:t>
            </a:r>
          </a:p>
        </p:txBody>
      </p:sp>
      <p:sp>
        <p:nvSpPr>
          <p:cNvPr name="TextBox 7" id="7"/>
          <p:cNvSpPr txBox="true"/>
          <p:nvPr/>
        </p:nvSpPr>
        <p:spPr>
          <a:xfrm rot="0">
            <a:off x="6526212" y="2026258"/>
            <a:ext cx="3166467" cy="445488"/>
          </a:xfrm>
          <a:prstGeom prst="rect">
            <a:avLst/>
          </a:prstGeom>
        </p:spPr>
        <p:txBody>
          <a:bodyPr anchor="t" rtlCol="false" tIns="0" lIns="0" bIns="0" rIns="0">
            <a:spAutoFit/>
          </a:bodyPr>
          <a:lstStyle/>
          <a:p>
            <a:pPr algn="ctr">
              <a:lnSpc>
                <a:spcPts val="3270"/>
              </a:lnSpc>
              <a:spcBef>
                <a:spcPct val="0"/>
              </a:spcBef>
            </a:pPr>
            <a:r>
              <a:rPr lang="en-US" sz="2336" spc="-70">
                <a:solidFill>
                  <a:srgbClr val="000000"/>
                </a:solidFill>
                <a:latin typeface="Arial"/>
              </a:rPr>
              <a:t>Trang Thông tin Cá nhân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5679" y="-1138770"/>
            <a:ext cx="3358053" cy="2647072"/>
          </a:xfrm>
          <a:custGeom>
            <a:avLst/>
            <a:gdLst/>
            <a:ahLst/>
            <a:cxnLst/>
            <a:rect r="r" b="b" t="t" l="l"/>
            <a:pathLst>
              <a:path h="2647072" w="3358053">
                <a:moveTo>
                  <a:pt x="0" y="0"/>
                </a:moveTo>
                <a:lnTo>
                  <a:pt x="3358054" y="0"/>
                </a:lnTo>
                <a:lnTo>
                  <a:pt x="3358054" y="2647072"/>
                </a:lnTo>
                <a:lnTo>
                  <a:pt x="0" y="2647072"/>
                </a:lnTo>
                <a:lnTo>
                  <a:pt x="0" y="0"/>
                </a:lnTo>
                <a:close/>
              </a:path>
            </a:pathLst>
          </a:custGeom>
          <a:blipFill>
            <a:blip r:embed="rId2"/>
            <a:stretch>
              <a:fillRect l="0" t="0" r="0" b="0"/>
            </a:stretch>
          </a:blipFill>
        </p:spPr>
      </p:sp>
      <p:sp>
        <p:nvSpPr>
          <p:cNvPr name="Freeform 3" id="3"/>
          <p:cNvSpPr/>
          <p:nvPr/>
        </p:nvSpPr>
        <p:spPr>
          <a:xfrm flipH="false" flipV="false" rot="814756">
            <a:off x="12624766" y="7627132"/>
            <a:ext cx="5928248" cy="4122690"/>
          </a:xfrm>
          <a:custGeom>
            <a:avLst/>
            <a:gdLst/>
            <a:ahLst/>
            <a:cxnLst/>
            <a:rect r="r" b="b" t="t" l="l"/>
            <a:pathLst>
              <a:path h="4122690" w="5928248">
                <a:moveTo>
                  <a:pt x="0" y="0"/>
                </a:moveTo>
                <a:lnTo>
                  <a:pt x="5928248" y="0"/>
                </a:lnTo>
                <a:lnTo>
                  <a:pt x="5928248" y="4122690"/>
                </a:lnTo>
                <a:lnTo>
                  <a:pt x="0" y="4122690"/>
                </a:lnTo>
                <a:lnTo>
                  <a:pt x="0" y="0"/>
                </a:lnTo>
                <a:close/>
              </a:path>
            </a:pathLst>
          </a:custGeom>
          <a:blipFill>
            <a:blip r:embed="rId3"/>
            <a:stretch>
              <a:fillRect l="0" t="0" r="0" b="0"/>
            </a:stretch>
          </a:blipFill>
        </p:spPr>
      </p:sp>
      <p:sp>
        <p:nvSpPr>
          <p:cNvPr name="Freeform 4" id="4"/>
          <p:cNvSpPr/>
          <p:nvPr/>
        </p:nvSpPr>
        <p:spPr>
          <a:xfrm flipH="false" flipV="false" rot="0">
            <a:off x="1967997" y="2614621"/>
            <a:ext cx="14352006" cy="6992003"/>
          </a:xfrm>
          <a:custGeom>
            <a:avLst/>
            <a:gdLst/>
            <a:ahLst/>
            <a:cxnLst/>
            <a:rect r="r" b="b" t="t" l="l"/>
            <a:pathLst>
              <a:path h="6992003" w="14352006">
                <a:moveTo>
                  <a:pt x="0" y="0"/>
                </a:moveTo>
                <a:lnTo>
                  <a:pt x="14352006" y="0"/>
                </a:lnTo>
                <a:lnTo>
                  <a:pt x="14352006" y="6992003"/>
                </a:lnTo>
                <a:lnTo>
                  <a:pt x="0" y="6992003"/>
                </a:lnTo>
                <a:lnTo>
                  <a:pt x="0" y="0"/>
                </a:lnTo>
                <a:close/>
              </a:path>
            </a:pathLst>
          </a:custGeom>
          <a:blipFill>
            <a:blip r:embed="rId4"/>
            <a:stretch>
              <a:fillRect l="0" t="0" r="0" b="0"/>
            </a:stretch>
          </a:blipFill>
        </p:spPr>
      </p:sp>
      <p:sp>
        <p:nvSpPr>
          <p:cNvPr name="TextBox 5" id="5"/>
          <p:cNvSpPr txBox="true"/>
          <p:nvPr/>
        </p:nvSpPr>
        <p:spPr>
          <a:xfrm rot="0">
            <a:off x="4758622" y="222797"/>
            <a:ext cx="7223820" cy="991870"/>
          </a:xfrm>
          <a:prstGeom prst="rect">
            <a:avLst/>
          </a:prstGeom>
        </p:spPr>
        <p:txBody>
          <a:bodyPr anchor="t" rtlCol="false" tIns="0" lIns="0" bIns="0" rIns="0">
            <a:spAutoFit/>
          </a:bodyPr>
          <a:lstStyle/>
          <a:p>
            <a:pPr algn="ctr">
              <a:lnSpc>
                <a:spcPts val="7279"/>
              </a:lnSpc>
            </a:pPr>
            <a:r>
              <a:rPr lang="en-US" sz="5199">
                <a:solidFill>
                  <a:srgbClr val="000000"/>
                </a:solidFill>
                <a:latin typeface="Arial Bold"/>
              </a:rPr>
              <a:t>Chương 4: HIỆN THỰC</a:t>
            </a:r>
          </a:p>
        </p:txBody>
      </p:sp>
      <p:sp>
        <p:nvSpPr>
          <p:cNvPr name="TextBox 6" id="6"/>
          <p:cNvSpPr txBox="true"/>
          <p:nvPr/>
        </p:nvSpPr>
        <p:spPr>
          <a:xfrm rot="0">
            <a:off x="0" y="1525034"/>
            <a:ext cx="6425441" cy="596474"/>
          </a:xfrm>
          <a:prstGeom prst="rect">
            <a:avLst/>
          </a:prstGeom>
        </p:spPr>
        <p:txBody>
          <a:bodyPr anchor="t" rtlCol="false" tIns="0" lIns="0" bIns="0" rIns="0">
            <a:spAutoFit/>
          </a:bodyPr>
          <a:lstStyle/>
          <a:p>
            <a:pPr algn="ctr">
              <a:lnSpc>
                <a:spcPts val="4398"/>
              </a:lnSpc>
            </a:pPr>
            <a:r>
              <a:rPr lang="en-US" sz="3141">
                <a:solidFill>
                  <a:srgbClr val="000000"/>
                </a:solidFill>
                <a:latin typeface="Arial Bold"/>
              </a:rPr>
              <a:t>Giao diện hệ thống</a:t>
            </a:r>
          </a:p>
        </p:txBody>
      </p:sp>
      <p:sp>
        <p:nvSpPr>
          <p:cNvPr name="TextBox 7" id="7"/>
          <p:cNvSpPr txBox="true"/>
          <p:nvPr/>
        </p:nvSpPr>
        <p:spPr>
          <a:xfrm rot="0">
            <a:off x="6043190" y="2026258"/>
            <a:ext cx="4132511" cy="445488"/>
          </a:xfrm>
          <a:prstGeom prst="rect">
            <a:avLst/>
          </a:prstGeom>
        </p:spPr>
        <p:txBody>
          <a:bodyPr anchor="t" rtlCol="false" tIns="0" lIns="0" bIns="0" rIns="0">
            <a:spAutoFit/>
          </a:bodyPr>
          <a:lstStyle/>
          <a:p>
            <a:pPr algn="ctr">
              <a:lnSpc>
                <a:spcPts val="3270"/>
              </a:lnSpc>
              <a:spcBef>
                <a:spcPct val="0"/>
              </a:spcBef>
            </a:pPr>
            <a:r>
              <a:rPr lang="en-US" sz="2336" spc="-70">
                <a:solidFill>
                  <a:srgbClr val="000000"/>
                </a:solidFill>
                <a:latin typeface="Arial"/>
              </a:rPr>
              <a:t>Trang Ký Lớp Học theo môn học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5679" y="-1138770"/>
            <a:ext cx="3358053" cy="2647072"/>
          </a:xfrm>
          <a:custGeom>
            <a:avLst/>
            <a:gdLst/>
            <a:ahLst/>
            <a:cxnLst/>
            <a:rect r="r" b="b" t="t" l="l"/>
            <a:pathLst>
              <a:path h="2647072" w="3358053">
                <a:moveTo>
                  <a:pt x="0" y="0"/>
                </a:moveTo>
                <a:lnTo>
                  <a:pt x="3358054" y="0"/>
                </a:lnTo>
                <a:lnTo>
                  <a:pt x="3358054" y="2647072"/>
                </a:lnTo>
                <a:lnTo>
                  <a:pt x="0" y="2647072"/>
                </a:lnTo>
                <a:lnTo>
                  <a:pt x="0" y="0"/>
                </a:lnTo>
                <a:close/>
              </a:path>
            </a:pathLst>
          </a:custGeom>
          <a:blipFill>
            <a:blip r:embed="rId2"/>
            <a:stretch>
              <a:fillRect l="0" t="0" r="0" b="0"/>
            </a:stretch>
          </a:blipFill>
        </p:spPr>
      </p:sp>
      <p:sp>
        <p:nvSpPr>
          <p:cNvPr name="Freeform 3" id="3"/>
          <p:cNvSpPr/>
          <p:nvPr/>
        </p:nvSpPr>
        <p:spPr>
          <a:xfrm flipH="false" flipV="false" rot="814756">
            <a:off x="12624766" y="7627132"/>
            <a:ext cx="5928248" cy="4122690"/>
          </a:xfrm>
          <a:custGeom>
            <a:avLst/>
            <a:gdLst/>
            <a:ahLst/>
            <a:cxnLst/>
            <a:rect r="r" b="b" t="t" l="l"/>
            <a:pathLst>
              <a:path h="4122690" w="5928248">
                <a:moveTo>
                  <a:pt x="0" y="0"/>
                </a:moveTo>
                <a:lnTo>
                  <a:pt x="5928248" y="0"/>
                </a:lnTo>
                <a:lnTo>
                  <a:pt x="5928248" y="4122690"/>
                </a:lnTo>
                <a:lnTo>
                  <a:pt x="0" y="4122690"/>
                </a:lnTo>
                <a:lnTo>
                  <a:pt x="0" y="0"/>
                </a:lnTo>
                <a:close/>
              </a:path>
            </a:pathLst>
          </a:custGeom>
          <a:blipFill>
            <a:blip r:embed="rId3"/>
            <a:stretch>
              <a:fillRect l="0" t="0" r="0" b="0"/>
            </a:stretch>
          </a:blipFill>
        </p:spPr>
      </p:sp>
      <p:sp>
        <p:nvSpPr>
          <p:cNvPr name="Freeform 4" id="4"/>
          <p:cNvSpPr/>
          <p:nvPr/>
        </p:nvSpPr>
        <p:spPr>
          <a:xfrm flipH="false" flipV="false" rot="0">
            <a:off x="1820575" y="2614621"/>
            <a:ext cx="14646850" cy="7240802"/>
          </a:xfrm>
          <a:custGeom>
            <a:avLst/>
            <a:gdLst/>
            <a:ahLst/>
            <a:cxnLst/>
            <a:rect r="r" b="b" t="t" l="l"/>
            <a:pathLst>
              <a:path h="7240802" w="14646850">
                <a:moveTo>
                  <a:pt x="0" y="0"/>
                </a:moveTo>
                <a:lnTo>
                  <a:pt x="14646850" y="0"/>
                </a:lnTo>
                <a:lnTo>
                  <a:pt x="14646850" y="7240801"/>
                </a:lnTo>
                <a:lnTo>
                  <a:pt x="0" y="7240801"/>
                </a:lnTo>
                <a:lnTo>
                  <a:pt x="0" y="0"/>
                </a:lnTo>
                <a:close/>
              </a:path>
            </a:pathLst>
          </a:custGeom>
          <a:blipFill>
            <a:blip r:embed="rId4"/>
            <a:stretch>
              <a:fillRect l="0" t="0" r="0" b="0"/>
            </a:stretch>
          </a:blipFill>
        </p:spPr>
      </p:sp>
      <p:sp>
        <p:nvSpPr>
          <p:cNvPr name="TextBox 5" id="5"/>
          <p:cNvSpPr txBox="true"/>
          <p:nvPr/>
        </p:nvSpPr>
        <p:spPr>
          <a:xfrm rot="0">
            <a:off x="4758622" y="222797"/>
            <a:ext cx="7223820" cy="991870"/>
          </a:xfrm>
          <a:prstGeom prst="rect">
            <a:avLst/>
          </a:prstGeom>
        </p:spPr>
        <p:txBody>
          <a:bodyPr anchor="t" rtlCol="false" tIns="0" lIns="0" bIns="0" rIns="0">
            <a:spAutoFit/>
          </a:bodyPr>
          <a:lstStyle/>
          <a:p>
            <a:pPr algn="ctr">
              <a:lnSpc>
                <a:spcPts val="7279"/>
              </a:lnSpc>
            </a:pPr>
            <a:r>
              <a:rPr lang="en-US" sz="5199">
                <a:solidFill>
                  <a:srgbClr val="000000"/>
                </a:solidFill>
                <a:latin typeface="Arial Bold"/>
              </a:rPr>
              <a:t>Chương 4: HIỆN THỰC</a:t>
            </a:r>
          </a:p>
        </p:txBody>
      </p:sp>
      <p:sp>
        <p:nvSpPr>
          <p:cNvPr name="TextBox 6" id="6"/>
          <p:cNvSpPr txBox="true"/>
          <p:nvPr/>
        </p:nvSpPr>
        <p:spPr>
          <a:xfrm rot="0">
            <a:off x="0" y="1525034"/>
            <a:ext cx="6425441" cy="596474"/>
          </a:xfrm>
          <a:prstGeom prst="rect">
            <a:avLst/>
          </a:prstGeom>
        </p:spPr>
        <p:txBody>
          <a:bodyPr anchor="t" rtlCol="false" tIns="0" lIns="0" bIns="0" rIns="0">
            <a:spAutoFit/>
          </a:bodyPr>
          <a:lstStyle/>
          <a:p>
            <a:pPr algn="ctr">
              <a:lnSpc>
                <a:spcPts val="4398"/>
              </a:lnSpc>
            </a:pPr>
            <a:r>
              <a:rPr lang="en-US" sz="3141">
                <a:solidFill>
                  <a:srgbClr val="000000"/>
                </a:solidFill>
                <a:latin typeface="Arial Bold"/>
              </a:rPr>
              <a:t>Giao diện hệ thống</a:t>
            </a:r>
          </a:p>
        </p:txBody>
      </p:sp>
      <p:sp>
        <p:nvSpPr>
          <p:cNvPr name="TextBox 7" id="7"/>
          <p:cNvSpPr txBox="true"/>
          <p:nvPr/>
        </p:nvSpPr>
        <p:spPr>
          <a:xfrm rot="0">
            <a:off x="5428232" y="2026258"/>
            <a:ext cx="5362426" cy="445488"/>
          </a:xfrm>
          <a:prstGeom prst="rect">
            <a:avLst/>
          </a:prstGeom>
        </p:spPr>
        <p:txBody>
          <a:bodyPr anchor="t" rtlCol="false" tIns="0" lIns="0" bIns="0" rIns="0">
            <a:spAutoFit/>
          </a:bodyPr>
          <a:lstStyle/>
          <a:p>
            <a:pPr algn="ctr">
              <a:lnSpc>
                <a:spcPts val="3270"/>
              </a:lnSpc>
              <a:spcBef>
                <a:spcPct val="0"/>
              </a:spcBef>
            </a:pPr>
            <a:r>
              <a:rPr lang="en-US" sz="2336" spc="-70">
                <a:solidFill>
                  <a:srgbClr val="000000"/>
                </a:solidFill>
                <a:latin typeface="Arial"/>
              </a:rPr>
              <a:t>Trang Danh sách môn Học theo ngành học</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5040"/>
        </a:solidFill>
      </p:bgPr>
    </p:bg>
    <p:spTree>
      <p:nvGrpSpPr>
        <p:cNvPr id="1" name=""/>
        <p:cNvGrpSpPr/>
        <p:nvPr/>
      </p:nvGrpSpPr>
      <p:grpSpPr>
        <a:xfrm>
          <a:off x="0" y="0"/>
          <a:ext cx="0" cy="0"/>
          <a:chOff x="0" y="0"/>
          <a:chExt cx="0" cy="0"/>
        </a:xfrm>
      </p:grpSpPr>
      <p:sp>
        <p:nvSpPr>
          <p:cNvPr name="Freeform 2" id="2"/>
          <p:cNvSpPr/>
          <p:nvPr/>
        </p:nvSpPr>
        <p:spPr>
          <a:xfrm flipH="false" flipV="false" rot="-560670">
            <a:off x="14103732" y="-303233"/>
            <a:ext cx="6081610" cy="6521833"/>
          </a:xfrm>
          <a:custGeom>
            <a:avLst/>
            <a:gdLst/>
            <a:ahLst/>
            <a:cxnLst/>
            <a:rect r="r" b="b" t="t" l="l"/>
            <a:pathLst>
              <a:path h="6521833" w="6081610">
                <a:moveTo>
                  <a:pt x="0" y="0"/>
                </a:moveTo>
                <a:lnTo>
                  <a:pt x="6081610" y="0"/>
                </a:lnTo>
                <a:lnTo>
                  <a:pt x="6081610" y="6521833"/>
                </a:lnTo>
                <a:lnTo>
                  <a:pt x="0" y="6521833"/>
                </a:lnTo>
                <a:lnTo>
                  <a:pt x="0" y="0"/>
                </a:lnTo>
                <a:close/>
              </a:path>
            </a:pathLst>
          </a:custGeom>
          <a:blipFill>
            <a:blip r:embed="rId2"/>
            <a:stretch>
              <a:fillRect l="0" t="0" r="0" b="0"/>
            </a:stretch>
          </a:blipFill>
        </p:spPr>
      </p:sp>
      <p:sp>
        <p:nvSpPr>
          <p:cNvPr name="Freeform 3" id="3"/>
          <p:cNvSpPr/>
          <p:nvPr/>
        </p:nvSpPr>
        <p:spPr>
          <a:xfrm flipH="true" flipV="false" rot="-6033789">
            <a:off x="-824705" y="4606612"/>
            <a:ext cx="7328470" cy="6943725"/>
          </a:xfrm>
          <a:custGeom>
            <a:avLst/>
            <a:gdLst/>
            <a:ahLst/>
            <a:cxnLst/>
            <a:rect r="r" b="b" t="t" l="l"/>
            <a:pathLst>
              <a:path h="6943725" w="7328470">
                <a:moveTo>
                  <a:pt x="7328470" y="0"/>
                </a:moveTo>
                <a:lnTo>
                  <a:pt x="0" y="0"/>
                </a:lnTo>
                <a:lnTo>
                  <a:pt x="0" y="6943725"/>
                </a:lnTo>
                <a:lnTo>
                  <a:pt x="7328470" y="6943725"/>
                </a:lnTo>
                <a:lnTo>
                  <a:pt x="7328470" y="0"/>
                </a:lnTo>
                <a:close/>
              </a:path>
            </a:pathLst>
          </a:custGeom>
          <a:blipFill>
            <a:blip r:embed="rId3"/>
            <a:stretch>
              <a:fillRect l="0" t="0" r="0" b="0"/>
            </a:stretch>
          </a:blipFill>
        </p:spPr>
      </p:sp>
      <p:grpSp>
        <p:nvGrpSpPr>
          <p:cNvPr name="Group 4" id="4"/>
          <p:cNvGrpSpPr/>
          <p:nvPr/>
        </p:nvGrpSpPr>
        <p:grpSpPr>
          <a:xfrm rot="0">
            <a:off x="7902532" y="1605547"/>
            <a:ext cx="6922885" cy="1116992"/>
            <a:chOff x="0" y="0"/>
            <a:chExt cx="1447188" cy="233501"/>
          </a:xfrm>
        </p:grpSpPr>
        <p:sp>
          <p:nvSpPr>
            <p:cNvPr name="Freeform 5" id="5"/>
            <p:cNvSpPr/>
            <p:nvPr/>
          </p:nvSpPr>
          <p:spPr>
            <a:xfrm flipH="false" flipV="false" rot="0">
              <a:off x="0" y="0"/>
              <a:ext cx="1447188" cy="233501"/>
            </a:xfrm>
            <a:custGeom>
              <a:avLst/>
              <a:gdLst/>
              <a:ahLst/>
              <a:cxnLst/>
              <a:rect r="r" b="b" t="t" l="l"/>
              <a:pathLst>
                <a:path h="233501" w="1447188">
                  <a:moveTo>
                    <a:pt x="105121" y="0"/>
                  </a:moveTo>
                  <a:lnTo>
                    <a:pt x="1342067" y="0"/>
                  </a:lnTo>
                  <a:cubicBezTo>
                    <a:pt x="1400124" y="0"/>
                    <a:pt x="1447188" y="47064"/>
                    <a:pt x="1447188" y="105121"/>
                  </a:cubicBezTo>
                  <a:lnTo>
                    <a:pt x="1447188" y="128380"/>
                  </a:lnTo>
                  <a:cubicBezTo>
                    <a:pt x="1447188" y="186436"/>
                    <a:pt x="1400124" y="233501"/>
                    <a:pt x="1342067" y="233501"/>
                  </a:cubicBezTo>
                  <a:lnTo>
                    <a:pt x="105121" y="233501"/>
                  </a:lnTo>
                  <a:cubicBezTo>
                    <a:pt x="47064" y="233501"/>
                    <a:pt x="0" y="186436"/>
                    <a:pt x="0" y="128380"/>
                  </a:cubicBezTo>
                  <a:lnTo>
                    <a:pt x="0" y="105121"/>
                  </a:lnTo>
                  <a:cubicBezTo>
                    <a:pt x="0" y="47064"/>
                    <a:pt x="47064" y="0"/>
                    <a:pt x="105121" y="0"/>
                  </a:cubicBezTo>
                  <a:close/>
                </a:path>
              </a:pathLst>
            </a:custGeom>
            <a:solidFill>
              <a:srgbClr val="35A1F4"/>
            </a:solidFill>
          </p:spPr>
        </p:sp>
        <p:sp>
          <p:nvSpPr>
            <p:cNvPr name="TextBox 6" id="6"/>
            <p:cNvSpPr txBox="true"/>
            <p:nvPr/>
          </p:nvSpPr>
          <p:spPr>
            <a:xfrm>
              <a:off x="0" y="-66675"/>
              <a:ext cx="1447188" cy="300176"/>
            </a:xfrm>
            <a:prstGeom prst="rect">
              <a:avLst/>
            </a:prstGeom>
          </p:spPr>
          <p:txBody>
            <a:bodyPr anchor="ctr" rtlCol="false" tIns="50800" lIns="50800" bIns="50800" rIns="50800"/>
            <a:lstStyle/>
            <a:p>
              <a:pPr algn="ctr">
                <a:lnSpc>
                  <a:spcPts val="4899"/>
                </a:lnSpc>
              </a:pPr>
              <a:r>
                <a:rPr lang="en-US" sz="3499" u="sng">
                  <a:solidFill>
                    <a:srgbClr val="FFFFFF"/>
                  </a:solidFill>
                  <a:latin typeface="Cabin Bold"/>
                  <a:hlinkClick r:id="rId4" action="ppaction://hlinksldjump"/>
                </a:rPr>
                <a:t>Giới thiệu</a:t>
              </a:r>
            </a:p>
          </p:txBody>
        </p:sp>
      </p:grpSp>
      <p:grpSp>
        <p:nvGrpSpPr>
          <p:cNvPr name="Group 7" id="7"/>
          <p:cNvGrpSpPr/>
          <p:nvPr/>
        </p:nvGrpSpPr>
        <p:grpSpPr>
          <a:xfrm rot="0">
            <a:off x="7902532" y="4585301"/>
            <a:ext cx="6922885" cy="1116992"/>
            <a:chOff x="0" y="0"/>
            <a:chExt cx="1447188" cy="233501"/>
          </a:xfrm>
        </p:grpSpPr>
        <p:sp>
          <p:nvSpPr>
            <p:cNvPr name="Freeform 8" id="8"/>
            <p:cNvSpPr/>
            <p:nvPr/>
          </p:nvSpPr>
          <p:spPr>
            <a:xfrm flipH="false" flipV="false" rot="0">
              <a:off x="0" y="0"/>
              <a:ext cx="1447188" cy="233501"/>
            </a:xfrm>
            <a:custGeom>
              <a:avLst/>
              <a:gdLst/>
              <a:ahLst/>
              <a:cxnLst/>
              <a:rect r="r" b="b" t="t" l="l"/>
              <a:pathLst>
                <a:path h="233501" w="1447188">
                  <a:moveTo>
                    <a:pt x="105121" y="0"/>
                  </a:moveTo>
                  <a:lnTo>
                    <a:pt x="1342067" y="0"/>
                  </a:lnTo>
                  <a:cubicBezTo>
                    <a:pt x="1400124" y="0"/>
                    <a:pt x="1447188" y="47064"/>
                    <a:pt x="1447188" y="105121"/>
                  </a:cubicBezTo>
                  <a:lnTo>
                    <a:pt x="1447188" y="128380"/>
                  </a:lnTo>
                  <a:cubicBezTo>
                    <a:pt x="1447188" y="186436"/>
                    <a:pt x="1400124" y="233501"/>
                    <a:pt x="1342067" y="233501"/>
                  </a:cubicBezTo>
                  <a:lnTo>
                    <a:pt x="105121" y="233501"/>
                  </a:lnTo>
                  <a:cubicBezTo>
                    <a:pt x="47064" y="233501"/>
                    <a:pt x="0" y="186436"/>
                    <a:pt x="0" y="128380"/>
                  </a:cubicBezTo>
                  <a:lnTo>
                    <a:pt x="0" y="105121"/>
                  </a:lnTo>
                  <a:cubicBezTo>
                    <a:pt x="0" y="47064"/>
                    <a:pt x="47064" y="0"/>
                    <a:pt x="105121" y="0"/>
                  </a:cubicBezTo>
                  <a:close/>
                </a:path>
              </a:pathLst>
            </a:custGeom>
            <a:solidFill>
              <a:srgbClr val="57AAFF"/>
            </a:solidFill>
          </p:spPr>
        </p:sp>
        <p:sp>
          <p:nvSpPr>
            <p:cNvPr name="TextBox 9" id="9"/>
            <p:cNvSpPr txBox="true"/>
            <p:nvPr/>
          </p:nvSpPr>
          <p:spPr>
            <a:xfrm>
              <a:off x="0" y="-66675"/>
              <a:ext cx="1447188" cy="300176"/>
            </a:xfrm>
            <a:prstGeom prst="rect">
              <a:avLst/>
            </a:prstGeom>
          </p:spPr>
          <p:txBody>
            <a:bodyPr anchor="ctr" rtlCol="false" tIns="50800" lIns="50800" bIns="50800" rIns="50800"/>
            <a:lstStyle/>
            <a:p>
              <a:pPr algn="ctr">
                <a:lnSpc>
                  <a:spcPts val="4899"/>
                </a:lnSpc>
              </a:pPr>
              <a:r>
                <a:rPr lang="en-US" sz="3499" u="sng">
                  <a:solidFill>
                    <a:srgbClr val="FFFFFF"/>
                  </a:solidFill>
                  <a:latin typeface="Cabin Bold"/>
                  <a:hlinkClick r:id="rId5" action="ppaction://hlinksldjump"/>
                </a:rPr>
                <a:t>Phân tích và thiết kế</a:t>
              </a:r>
              <a:r>
                <a:rPr lang="en-US" sz="3499" u="sng">
                  <a:solidFill>
                    <a:srgbClr val="FFFFFF"/>
                  </a:solidFill>
                  <a:latin typeface="Cabin Bold"/>
                  <a:hlinkClick r:id="rId5" action="ppaction://hlinksldjump"/>
                </a:rPr>
                <a:t> </a:t>
              </a:r>
            </a:p>
          </p:txBody>
        </p:sp>
      </p:grpSp>
      <p:grpSp>
        <p:nvGrpSpPr>
          <p:cNvPr name="Group 10" id="10"/>
          <p:cNvGrpSpPr/>
          <p:nvPr/>
        </p:nvGrpSpPr>
        <p:grpSpPr>
          <a:xfrm rot="0">
            <a:off x="7902532" y="3096833"/>
            <a:ext cx="6922885" cy="1116992"/>
            <a:chOff x="0" y="0"/>
            <a:chExt cx="1447188" cy="233501"/>
          </a:xfrm>
        </p:grpSpPr>
        <p:sp>
          <p:nvSpPr>
            <p:cNvPr name="Freeform 11" id="11"/>
            <p:cNvSpPr/>
            <p:nvPr/>
          </p:nvSpPr>
          <p:spPr>
            <a:xfrm flipH="false" flipV="false" rot="0">
              <a:off x="0" y="0"/>
              <a:ext cx="1447188" cy="233501"/>
            </a:xfrm>
            <a:custGeom>
              <a:avLst/>
              <a:gdLst/>
              <a:ahLst/>
              <a:cxnLst/>
              <a:rect r="r" b="b" t="t" l="l"/>
              <a:pathLst>
                <a:path h="233501" w="1447188">
                  <a:moveTo>
                    <a:pt x="105121" y="0"/>
                  </a:moveTo>
                  <a:lnTo>
                    <a:pt x="1342067" y="0"/>
                  </a:lnTo>
                  <a:cubicBezTo>
                    <a:pt x="1400124" y="0"/>
                    <a:pt x="1447188" y="47064"/>
                    <a:pt x="1447188" y="105121"/>
                  </a:cubicBezTo>
                  <a:lnTo>
                    <a:pt x="1447188" y="128380"/>
                  </a:lnTo>
                  <a:cubicBezTo>
                    <a:pt x="1447188" y="186436"/>
                    <a:pt x="1400124" y="233501"/>
                    <a:pt x="1342067" y="233501"/>
                  </a:cubicBezTo>
                  <a:lnTo>
                    <a:pt x="105121" y="233501"/>
                  </a:lnTo>
                  <a:cubicBezTo>
                    <a:pt x="47064" y="233501"/>
                    <a:pt x="0" y="186436"/>
                    <a:pt x="0" y="128380"/>
                  </a:cubicBezTo>
                  <a:lnTo>
                    <a:pt x="0" y="105121"/>
                  </a:lnTo>
                  <a:cubicBezTo>
                    <a:pt x="0" y="47064"/>
                    <a:pt x="47064" y="0"/>
                    <a:pt x="105121" y="0"/>
                  </a:cubicBezTo>
                  <a:close/>
                </a:path>
              </a:pathLst>
            </a:custGeom>
            <a:solidFill>
              <a:srgbClr val="1C4181"/>
            </a:solidFill>
          </p:spPr>
        </p:sp>
        <p:sp>
          <p:nvSpPr>
            <p:cNvPr name="TextBox 12" id="12"/>
            <p:cNvSpPr txBox="true"/>
            <p:nvPr/>
          </p:nvSpPr>
          <p:spPr>
            <a:xfrm>
              <a:off x="0" y="-66675"/>
              <a:ext cx="1447188" cy="300176"/>
            </a:xfrm>
            <a:prstGeom prst="rect">
              <a:avLst/>
            </a:prstGeom>
          </p:spPr>
          <p:txBody>
            <a:bodyPr anchor="ctr" rtlCol="false" tIns="50800" lIns="50800" bIns="50800" rIns="50800"/>
            <a:lstStyle/>
            <a:p>
              <a:pPr algn="ctr">
                <a:lnSpc>
                  <a:spcPts val="4899"/>
                </a:lnSpc>
              </a:pPr>
              <a:r>
                <a:rPr lang="en-US" sz="3499" u="sng">
                  <a:solidFill>
                    <a:srgbClr val="FFFFFF"/>
                  </a:solidFill>
                  <a:latin typeface="Cabin Bold"/>
                  <a:hlinkClick r:id="rId6" action="ppaction://hlinksldjump"/>
                </a:rPr>
                <a:t>Cơ sở lý thuyết</a:t>
              </a:r>
            </a:p>
          </p:txBody>
        </p:sp>
      </p:grpSp>
      <p:grpSp>
        <p:nvGrpSpPr>
          <p:cNvPr name="Group 13" id="13"/>
          <p:cNvGrpSpPr/>
          <p:nvPr/>
        </p:nvGrpSpPr>
        <p:grpSpPr>
          <a:xfrm rot="0">
            <a:off x="7902532" y="6075103"/>
            <a:ext cx="6922885" cy="1116992"/>
            <a:chOff x="0" y="0"/>
            <a:chExt cx="1447188" cy="233501"/>
          </a:xfrm>
        </p:grpSpPr>
        <p:sp>
          <p:nvSpPr>
            <p:cNvPr name="Freeform 14" id="14"/>
            <p:cNvSpPr/>
            <p:nvPr/>
          </p:nvSpPr>
          <p:spPr>
            <a:xfrm flipH="false" flipV="false" rot="0">
              <a:off x="0" y="0"/>
              <a:ext cx="1447188" cy="233501"/>
            </a:xfrm>
            <a:custGeom>
              <a:avLst/>
              <a:gdLst/>
              <a:ahLst/>
              <a:cxnLst/>
              <a:rect r="r" b="b" t="t" l="l"/>
              <a:pathLst>
                <a:path h="233501" w="1447188">
                  <a:moveTo>
                    <a:pt x="105121" y="0"/>
                  </a:moveTo>
                  <a:lnTo>
                    <a:pt x="1342067" y="0"/>
                  </a:lnTo>
                  <a:cubicBezTo>
                    <a:pt x="1400124" y="0"/>
                    <a:pt x="1447188" y="47064"/>
                    <a:pt x="1447188" y="105121"/>
                  </a:cubicBezTo>
                  <a:lnTo>
                    <a:pt x="1447188" y="128380"/>
                  </a:lnTo>
                  <a:cubicBezTo>
                    <a:pt x="1447188" y="186436"/>
                    <a:pt x="1400124" y="233501"/>
                    <a:pt x="1342067" y="233501"/>
                  </a:cubicBezTo>
                  <a:lnTo>
                    <a:pt x="105121" y="233501"/>
                  </a:lnTo>
                  <a:cubicBezTo>
                    <a:pt x="47064" y="233501"/>
                    <a:pt x="0" y="186436"/>
                    <a:pt x="0" y="128380"/>
                  </a:cubicBezTo>
                  <a:lnTo>
                    <a:pt x="0" y="105121"/>
                  </a:lnTo>
                  <a:cubicBezTo>
                    <a:pt x="0" y="47064"/>
                    <a:pt x="47064" y="0"/>
                    <a:pt x="105121" y="0"/>
                  </a:cubicBezTo>
                  <a:close/>
                </a:path>
              </a:pathLst>
            </a:custGeom>
            <a:solidFill>
              <a:srgbClr val="1C4181"/>
            </a:solidFill>
          </p:spPr>
        </p:sp>
        <p:sp>
          <p:nvSpPr>
            <p:cNvPr name="TextBox 15" id="15"/>
            <p:cNvSpPr txBox="true"/>
            <p:nvPr/>
          </p:nvSpPr>
          <p:spPr>
            <a:xfrm>
              <a:off x="0" y="-66675"/>
              <a:ext cx="1447188" cy="300176"/>
            </a:xfrm>
            <a:prstGeom prst="rect">
              <a:avLst/>
            </a:prstGeom>
          </p:spPr>
          <p:txBody>
            <a:bodyPr anchor="ctr" rtlCol="false" tIns="50800" lIns="50800" bIns="50800" rIns="50800"/>
            <a:lstStyle/>
            <a:p>
              <a:pPr algn="ctr">
                <a:lnSpc>
                  <a:spcPts val="4899"/>
                </a:lnSpc>
              </a:pPr>
              <a:r>
                <a:rPr lang="en-US" sz="3499" u="sng">
                  <a:solidFill>
                    <a:srgbClr val="FFFFFF"/>
                  </a:solidFill>
                  <a:latin typeface="Cabin Bold"/>
                  <a:hlinkClick r:id="rId7" action="ppaction://hlinksldjump"/>
                </a:rPr>
                <a:t>Hiện thực</a:t>
              </a:r>
              <a:r>
                <a:rPr lang="en-US" sz="3499" u="sng">
                  <a:solidFill>
                    <a:srgbClr val="FFFFFF"/>
                  </a:solidFill>
                  <a:latin typeface="Cabin Bold"/>
                  <a:hlinkClick r:id="rId7" action="ppaction://hlinksldjump"/>
                </a:rPr>
                <a:t> </a:t>
              </a:r>
            </a:p>
          </p:txBody>
        </p:sp>
      </p:grpSp>
      <p:grpSp>
        <p:nvGrpSpPr>
          <p:cNvPr name="Group 16" id="16"/>
          <p:cNvGrpSpPr/>
          <p:nvPr/>
        </p:nvGrpSpPr>
        <p:grpSpPr>
          <a:xfrm rot="0">
            <a:off x="6526734" y="1605102"/>
            <a:ext cx="1125121" cy="1117882"/>
            <a:chOff x="0" y="0"/>
            <a:chExt cx="735568" cy="730836"/>
          </a:xfrm>
        </p:grpSpPr>
        <p:sp>
          <p:nvSpPr>
            <p:cNvPr name="Freeform 17" id="17"/>
            <p:cNvSpPr/>
            <p:nvPr/>
          </p:nvSpPr>
          <p:spPr>
            <a:xfrm flipH="false" flipV="false" rot="0">
              <a:off x="0" y="0"/>
              <a:ext cx="735568" cy="730836"/>
            </a:xfrm>
            <a:custGeom>
              <a:avLst/>
              <a:gdLst/>
              <a:ahLst/>
              <a:cxnLst/>
              <a:rect r="r" b="b" t="t" l="l"/>
              <a:pathLst>
                <a:path h="730836" w="735568">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000000"/>
            </a:solidFill>
          </p:spPr>
        </p:sp>
        <p:sp>
          <p:nvSpPr>
            <p:cNvPr name="TextBox 18" id="18"/>
            <p:cNvSpPr txBox="true"/>
            <p:nvPr/>
          </p:nvSpPr>
          <p:spPr>
            <a:xfrm>
              <a:off x="68960" y="125666"/>
              <a:ext cx="597649" cy="536654"/>
            </a:xfrm>
            <a:prstGeom prst="rect">
              <a:avLst/>
            </a:prstGeom>
          </p:spPr>
          <p:txBody>
            <a:bodyPr anchor="ctr" rtlCol="false" tIns="50800" lIns="50800" bIns="50800" rIns="50800"/>
            <a:lstStyle/>
            <a:p>
              <a:pPr algn="ctr">
                <a:lnSpc>
                  <a:spcPts val="2999"/>
                </a:lnSpc>
              </a:pPr>
              <a:r>
                <a:rPr lang="en-US" sz="2999" spc="-59">
                  <a:solidFill>
                    <a:srgbClr val="FFFFFF"/>
                  </a:solidFill>
                  <a:latin typeface="Cabin Bold"/>
                </a:rPr>
                <a:t>1</a:t>
              </a:r>
            </a:p>
          </p:txBody>
        </p:sp>
      </p:grpSp>
      <p:grpSp>
        <p:nvGrpSpPr>
          <p:cNvPr name="Group 19" id="19"/>
          <p:cNvGrpSpPr/>
          <p:nvPr/>
        </p:nvGrpSpPr>
        <p:grpSpPr>
          <a:xfrm rot="0">
            <a:off x="6526734" y="3095943"/>
            <a:ext cx="1125121" cy="1117882"/>
            <a:chOff x="0" y="0"/>
            <a:chExt cx="735568" cy="730836"/>
          </a:xfrm>
        </p:grpSpPr>
        <p:sp>
          <p:nvSpPr>
            <p:cNvPr name="Freeform 20" id="20"/>
            <p:cNvSpPr/>
            <p:nvPr/>
          </p:nvSpPr>
          <p:spPr>
            <a:xfrm flipH="false" flipV="false" rot="0">
              <a:off x="0" y="0"/>
              <a:ext cx="735568" cy="730836"/>
            </a:xfrm>
            <a:custGeom>
              <a:avLst/>
              <a:gdLst/>
              <a:ahLst/>
              <a:cxnLst/>
              <a:rect r="r" b="b" t="t" l="l"/>
              <a:pathLst>
                <a:path h="730836" w="735568">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000000"/>
            </a:solidFill>
          </p:spPr>
        </p:sp>
        <p:sp>
          <p:nvSpPr>
            <p:cNvPr name="TextBox 21" id="21"/>
            <p:cNvSpPr txBox="true"/>
            <p:nvPr/>
          </p:nvSpPr>
          <p:spPr>
            <a:xfrm>
              <a:off x="68960" y="125666"/>
              <a:ext cx="597649" cy="536654"/>
            </a:xfrm>
            <a:prstGeom prst="rect">
              <a:avLst/>
            </a:prstGeom>
          </p:spPr>
          <p:txBody>
            <a:bodyPr anchor="ctr" rtlCol="false" tIns="50800" lIns="50800" bIns="50800" rIns="50800"/>
            <a:lstStyle/>
            <a:p>
              <a:pPr algn="ctr">
                <a:lnSpc>
                  <a:spcPts val="2999"/>
                </a:lnSpc>
              </a:pPr>
              <a:r>
                <a:rPr lang="en-US" sz="2999" spc="-59">
                  <a:solidFill>
                    <a:srgbClr val="FFFFFF"/>
                  </a:solidFill>
                  <a:latin typeface="Cabin Bold"/>
                </a:rPr>
                <a:t>2</a:t>
              </a:r>
            </a:p>
          </p:txBody>
        </p:sp>
      </p:grpSp>
      <p:grpSp>
        <p:nvGrpSpPr>
          <p:cNvPr name="Group 22" id="22"/>
          <p:cNvGrpSpPr/>
          <p:nvPr/>
        </p:nvGrpSpPr>
        <p:grpSpPr>
          <a:xfrm rot="0">
            <a:off x="6526734" y="4585301"/>
            <a:ext cx="1125121" cy="1117882"/>
            <a:chOff x="0" y="0"/>
            <a:chExt cx="735568" cy="730836"/>
          </a:xfrm>
        </p:grpSpPr>
        <p:sp>
          <p:nvSpPr>
            <p:cNvPr name="Freeform 23" id="23"/>
            <p:cNvSpPr/>
            <p:nvPr/>
          </p:nvSpPr>
          <p:spPr>
            <a:xfrm flipH="false" flipV="false" rot="0">
              <a:off x="0" y="0"/>
              <a:ext cx="735568" cy="730836"/>
            </a:xfrm>
            <a:custGeom>
              <a:avLst/>
              <a:gdLst/>
              <a:ahLst/>
              <a:cxnLst/>
              <a:rect r="r" b="b" t="t" l="l"/>
              <a:pathLst>
                <a:path h="730836" w="735568">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000000"/>
            </a:solidFill>
          </p:spPr>
        </p:sp>
        <p:sp>
          <p:nvSpPr>
            <p:cNvPr name="TextBox 24" id="24"/>
            <p:cNvSpPr txBox="true"/>
            <p:nvPr/>
          </p:nvSpPr>
          <p:spPr>
            <a:xfrm>
              <a:off x="68960" y="125666"/>
              <a:ext cx="597649" cy="536654"/>
            </a:xfrm>
            <a:prstGeom prst="rect">
              <a:avLst/>
            </a:prstGeom>
          </p:spPr>
          <p:txBody>
            <a:bodyPr anchor="ctr" rtlCol="false" tIns="50800" lIns="50800" bIns="50800" rIns="50800"/>
            <a:lstStyle/>
            <a:p>
              <a:pPr algn="ctr">
                <a:lnSpc>
                  <a:spcPts val="2999"/>
                </a:lnSpc>
              </a:pPr>
              <a:r>
                <a:rPr lang="en-US" sz="2999" spc="-59">
                  <a:solidFill>
                    <a:srgbClr val="FFFFFF"/>
                  </a:solidFill>
                  <a:latin typeface="Cabin Bold"/>
                </a:rPr>
                <a:t>3</a:t>
              </a:r>
            </a:p>
          </p:txBody>
        </p:sp>
      </p:grpSp>
      <p:grpSp>
        <p:nvGrpSpPr>
          <p:cNvPr name="Group 25" id="25"/>
          <p:cNvGrpSpPr/>
          <p:nvPr/>
        </p:nvGrpSpPr>
        <p:grpSpPr>
          <a:xfrm rot="0">
            <a:off x="6526734" y="6074658"/>
            <a:ext cx="1125121" cy="1117882"/>
            <a:chOff x="0" y="0"/>
            <a:chExt cx="735568" cy="730836"/>
          </a:xfrm>
        </p:grpSpPr>
        <p:sp>
          <p:nvSpPr>
            <p:cNvPr name="Freeform 26" id="26"/>
            <p:cNvSpPr/>
            <p:nvPr/>
          </p:nvSpPr>
          <p:spPr>
            <a:xfrm flipH="false" flipV="false" rot="0">
              <a:off x="0" y="0"/>
              <a:ext cx="735568" cy="730836"/>
            </a:xfrm>
            <a:custGeom>
              <a:avLst/>
              <a:gdLst/>
              <a:ahLst/>
              <a:cxnLst/>
              <a:rect r="r" b="b" t="t" l="l"/>
              <a:pathLst>
                <a:path h="730836" w="735568">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000000"/>
            </a:solidFill>
          </p:spPr>
        </p:sp>
        <p:sp>
          <p:nvSpPr>
            <p:cNvPr name="TextBox 27" id="27"/>
            <p:cNvSpPr txBox="true"/>
            <p:nvPr/>
          </p:nvSpPr>
          <p:spPr>
            <a:xfrm>
              <a:off x="68960" y="125666"/>
              <a:ext cx="597649" cy="536654"/>
            </a:xfrm>
            <a:prstGeom prst="rect">
              <a:avLst/>
            </a:prstGeom>
          </p:spPr>
          <p:txBody>
            <a:bodyPr anchor="ctr" rtlCol="false" tIns="50800" lIns="50800" bIns="50800" rIns="50800"/>
            <a:lstStyle/>
            <a:p>
              <a:pPr algn="ctr">
                <a:lnSpc>
                  <a:spcPts val="2999"/>
                </a:lnSpc>
              </a:pPr>
              <a:r>
                <a:rPr lang="en-US" sz="2999" spc="-59">
                  <a:solidFill>
                    <a:srgbClr val="FFFFFF"/>
                  </a:solidFill>
                  <a:latin typeface="Cabin Bold"/>
                </a:rPr>
                <a:t>4</a:t>
              </a:r>
            </a:p>
          </p:txBody>
        </p:sp>
      </p:grpSp>
      <p:grpSp>
        <p:nvGrpSpPr>
          <p:cNvPr name="Group 28" id="28"/>
          <p:cNvGrpSpPr/>
          <p:nvPr/>
        </p:nvGrpSpPr>
        <p:grpSpPr>
          <a:xfrm rot="0">
            <a:off x="7902532" y="7564461"/>
            <a:ext cx="6922885" cy="1116992"/>
            <a:chOff x="0" y="0"/>
            <a:chExt cx="1447188" cy="233501"/>
          </a:xfrm>
        </p:grpSpPr>
        <p:sp>
          <p:nvSpPr>
            <p:cNvPr name="Freeform 29" id="29"/>
            <p:cNvSpPr/>
            <p:nvPr/>
          </p:nvSpPr>
          <p:spPr>
            <a:xfrm flipH="false" flipV="false" rot="0">
              <a:off x="0" y="0"/>
              <a:ext cx="1447188" cy="233501"/>
            </a:xfrm>
            <a:custGeom>
              <a:avLst/>
              <a:gdLst/>
              <a:ahLst/>
              <a:cxnLst/>
              <a:rect r="r" b="b" t="t" l="l"/>
              <a:pathLst>
                <a:path h="233501" w="1447188">
                  <a:moveTo>
                    <a:pt x="105121" y="0"/>
                  </a:moveTo>
                  <a:lnTo>
                    <a:pt x="1342067" y="0"/>
                  </a:lnTo>
                  <a:cubicBezTo>
                    <a:pt x="1400124" y="0"/>
                    <a:pt x="1447188" y="47064"/>
                    <a:pt x="1447188" y="105121"/>
                  </a:cubicBezTo>
                  <a:lnTo>
                    <a:pt x="1447188" y="128380"/>
                  </a:lnTo>
                  <a:cubicBezTo>
                    <a:pt x="1447188" y="186436"/>
                    <a:pt x="1400124" y="233501"/>
                    <a:pt x="1342067" y="233501"/>
                  </a:cubicBezTo>
                  <a:lnTo>
                    <a:pt x="105121" y="233501"/>
                  </a:lnTo>
                  <a:cubicBezTo>
                    <a:pt x="47064" y="233501"/>
                    <a:pt x="0" y="186436"/>
                    <a:pt x="0" y="128380"/>
                  </a:cubicBezTo>
                  <a:lnTo>
                    <a:pt x="0" y="105121"/>
                  </a:lnTo>
                  <a:cubicBezTo>
                    <a:pt x="0" y="47064"/>
                    <a:pt x="47064" y="0"/>
                    <a:pt x="105121" y="0"/>
                  </a:cubicBezTo>
                  <a:close/>
                </a:path>
              </a:pathLst>
            </a:custGeom>
            <a:solidFill>
              <a:srgbClr val="57AAFF"/>
            </a:solidFill>
          </p:spPr>
        </p:sp>
        <p:sp>
          <p:nvSpPr>
            <p:cNvPr name="TextBox 30" id="30"/>
            <p:cNvSpPr txBox="true"/>
            <p:nvPr/>
          </p:nvSpPr>
          <p:spPr>
            <a:xfrm>
              <a:off x="0" y="-66675"/>
              <a:ext cx="1447188" cy="300176"/>
            </a:xfrm>
            <a:prstGeom prst="rect">
              <a:avLst/>
            </a:prstGeom>
          </p:spPr>
          <p:txBody>
            <a:bodyPr anchor="ctr" rtlCol="false" tIns="50800" lIns="50800" bIns="50800" rIns="50800"/>
            <a:lstStyle/>
            <a:p>
              <a:pPr algn="ctr">
                <a:lnSpc>
                  <a:spcPts val="4899"/>
                </a:lnSpc>
              </a:pPr>
              <a:r>
                <a:rPr lang="en-US" sz="3499" u="sng">
                  <a:solidFill>
                    <a:srgbClr val="FFFFFF"/>
                  </a:solidFill>
                  <a:latin typeface="Cabin Bold"/>
                </a:rPr>
                <a:t>Kết luận</a:t>
              </a:r>
            </a:p>
          </p:txBody>
        </p:sp>
      </p:grpSp>
      <p:grpSp>
        <p:nvGrpSpPr>
          <p:cNvPr name="Group 31" id="31"/>
          <p:cNvGrpSpPr/>
          <p:nvPr/>
        </p:nvGrpSpPr>
        <p:grpSpPr>
          <a:xfrm rot="0">
            <a:off x="6526734" y="7564016"/>
            <a:ext cx="1125121" cy="1117882"/>
            <a:chOff x="0" y="0"/>
            <a:chExt cx="735568" cy="730836"/>
          </a:xfrm>
        </p:grpSpPr>
        <p:sp>
          <p:nvSpPr>
            <p:cNvPr name="Freeform 32" id="32"/>
            <p:cNvSpPr/>
            <p:nvPr/>
          </p:nvSpPr>
          <p:spPr>
            <a:xfrm flipH="false" flipV="false" rot="0">
              <a:off x="0" y="0"/>
              <a:ext cx="735568" cy="730836"/>
            </a:xfrm>
            <a:custGeom>
              <a:avLst/>
              <a:gdLst/>
              <a:ahLst/>
              <a:cxnLst/>
              <a:rect r="r" b="b" t="t" l="l"/>
              <a:pathLst>
                <a:path h="730836" w="735568">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000000"/>
            </a:solidFill>
          </p:spPr>
        </p:sp>
        <p:sp>
          <p:nvSpPr>
            <p:cNvPr name="TextBox 33" id="33"/>
            <p:cNvSpPr txBox="true"/>
            <p:nvPr/>
          </p:nvSpPr>
          <p:spPr>
            <a:xfrm>
              <a:off x="68960" y="125666"/>
              <a:ext cx="597649" cy="536654"/>
            </a:xfrm>
            <a:prstGeom prst="rect">
              <a:avLst/>
            </a:prstGeom>
          </p:spPr>
          <p:txBody>
            <a:bodyPr anchor="ctr" rtlCol="false" tIns="50800" lIns="50800" bIns="50800" rIns="50800"/>
            <a:lstStyle/>
            <a:p>
              <a:pPr algn="ctr">
                <a:lnSpc>
                  <a:spcPts val="2999"/>
                </a:lnSpc>
              </a:pPr>
              <a:r>
                <a:rPr lang="en-US" sz="2999" spc="-59">
                  <a:solidFill>
                    <a:srgbClr val="FFFFFF"/>
                  </a:solidFill>
                  <a:latin typeface="Cabin"/>
                </a:rPr>
                <a:t>5</a:t>
              </a:r>
            </a:p>
          </p:txBody>
        </p:sp>
      </p:grpSp>
      <p:grpSp>
        <p:nvGrpSpPr>
          <p:cNvPr name="Group 34" id="34"/>
          <p:cNvGrpSpPr/>
          <p:nvPr/>
        </p:nvGrpSpPr>
        <p:grpSpPr>
          <a:xfrm rot="0">
            <a:off x="1398745" y="1028700"/>
            <a:ext cx="4696643" cy="1288387"/>
            <a:chOff x="0" y="0"/>
            <a:chExt cx="1073888" cy="294590"/>
          </a:xfrm>
        </p:grpSpPr>
        <p:sp>
          <p:nvSpPr>
            <p:cNvPr name="Freeform 35" id="35"/>
            <p:cNvSpPr/>
            <p:nvPr/>
          </p:nvSpPr>
          <p:spPr>
            <a:xfrm flipH="false" flipV="false" rot="0">
              <a:off x="0" y="0"/>
              <a:ext cx="1073888" cy="294590"/>
            </a:xfrm>
            <a:custGeom>
              <a:avLst/>
              <a:gdLst/>
              <a:ahLst/>
              <a:cxnLst/>
              <a:rect r="r" b="b" t="t" l="l"/>
              <a:pathLst>
                <a:path h="294590" w="1073888">
                  <a:moveTo>
                    <a:pt x="147295" y="0"/>
                  </a:moveTo>
                  <a:lnTo>
                    <a:pt x="926593" y="0"/>
                  </a:lnTo>
                  <a:cubicBezTo>
                    <a:pt x="965658" y="0"/>
                    <a:pt x="1003123" y="15519"/>
                    <a:pt x="1030746" y="43142"/>
                  </a:cubicBezTo>
                  <a:cubicBezTo>
                    <a:pt x="1058369" y="70765"/>
                    <a:pt x="1073888" y="108230"/>
                    <a:pt x="1073888" y="147295"/>
                  </a:cubicBezTo>
                  <a:lnTo>
                    <a:pt x="1073888" y="147295"/>
                  </a:lnTo>
                  <a:cubicBezTo>
                    <a:pt x="1073888" y="228644"/>
                    <a:pt x="1007942" y="294590"/>
                    <a:pt x="926593" y="294590"/>
                  </a:cubicBezTo>
                  <a:lnTo>
                    <a:pt x="147295" y="294590"/>
                  </a:lnTo>
                  <a:cubicBezTo>
                    <a:pt x="108230" y="294590"/>
                    <a:pt x="70765" y="279071"/>
                    <a:pt x="43142" y="251448"/>
                  </a:cubicBezTo>
                  <a:cubicBezTo>
                    <a:pt x="15519" y="223825"/>
                    <a:pt x="0" y="186360"/>
                    <a:pt x="0" y="147295"/>
                  </a:cubicBezTo>
                  <a:lnTo>
                    <a:pt x="0" y="147295"/>
                  </a:lnTo>
                  <a:cubicBezTo>
                    <a:pt x="0" y="108230"/>
                    <a:pt x="15519" y="70765"/>
                    <a:pt x="43142" y="43142"/>
                  </a:cubicBezTo>
                  <a:cubicBezTo>
                    <a:pt x="70765" y="15519"/>
                    <a:pt x="108230" y="0"/>
                    <a:pt x="147295" y="0"/>
                  </a:cubicBezTo>
                  <a:close/>
                </a:path>
              </a:pathLst>
            </a:custGeom>
            <a:solidFill>
              <a:srgbClr val="000000"/>
            </a:solidFill>
          </p:spPr>
        </p:sp>
        <p:sp>
          <p:nvSpPr>
            <p:cNvPr name="TextBox 36" id="36"/>
            <p:cNvSpPr txBox="true"/>
            <p:nvPr/>
          </p:nvSpPr>
          <p:spPr>
            <a:xfrm>
              <a:off x="0" y="-190500"/>
              <a:ext cx="1073888" cy="485090"/>
            </a:xfrm>
            <a:prstGeom prst="rect">
              <a:avLst/>
            </a:prstGeom>
          </p:spPr>
          <p:txBody>
            <a:bodyPr anchor="ctr" rtlCol="false" tIns="50800" lIns="50800" bIns="50800" rIns="50800"/>
            <a:lstStyle/>
            <a:p>
              <a:pPr algn="ctr">
                <a:lnSpc>
                  <a:spcPts val="6719"/>
                </a:lnSpc>
              </a:pPr>
              <a:r>
                <a:rPr lang="en-US" sz="4799">
                  <a:solidFill>
                    <a:srgbClr val="FFFFFF"/>
                  </a:solidFill>
                  <a:latin typeface="Arial Bold"/>
                </a:rPr>
                <a:t>Tổng Quan</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5679" y="-1138770"/>
            <a:ext cx="3358053" cy="2647072"/>
          </a:xfrm>
          <a:custGeom>
            <a:avLst/>
            <a:gdLst/>
            <a:ahLst/>
            <a:cxnLst/>
            <a:rect r="r" b="b" t="t" l="l"/>
            <a:pathLst>
              <a:path h="2647072" w="3358053">
                <a:moveTo>
                  <a:pt x="0" y="0"/>
                </a:moveTo>
                <a:lnTo>
                  <a:pt x="3358054" y="0"/>
                </a:lnTo>
                <a:lnTo>
                  <a:pt x="3358054" y="2647072"/>
                </a:lnTo>
                <a:lnTo>
                  <a:pt x="0" y="2647072"/>
                </a:lnTo>
                <a:lnTo>
                  <a:pt x="0" y="0"/>
                </a:lnTo>
                <a:close/>
              </a:path>
            </a:pathLst>
          </a:custGeom>
          <a:blipFill>
            <a:blip r:embed="rId2"/>
            <a:stretch>
              <a:fillRect l="0" t="0" r="0" b="0"/>
            </a:stretch>
          </a:blipFill>
        </p:spPr>
      </p:sp>
      <p:sp>
        <p:nvSpPr>
          <p:cNvPr name="Freeform 3" id="3"/>
          <p:cNvSpPr/>
          <p:nvPr/>
        </p:nvSpPr>
        <p:spPr>
          <a:xfrm flipH="false" flipV="false" rot="814756">
            <a:off x="12624766" y="7627132"/>
            <a:ext cx="5928248" cy="4122690"/>
          </a:xfrm>
          <a:custGeom>
            <a:avLst/>
            <a:gdLst/>
            <a:ahLst/>
            <a:cxnLst/>
            <a:rect r="r" b="b" t="t" l="l"/>
            <a:pathLst>
              <a:path h="4122690" w="5928248">
                <a:moveTo>
                  <a:pt x="0" y="0"/>
                </a:moveTo>
                <a:lnTo>
                  <a:pt x="5928248" y="0"/>
                </a:lnTo>
                <a:lnTo>
                  <a:pt x="5928248" y="4122690"/>
                </a:lnTo>
                <a:lnTo>
                  <a:pt x="0" y="4122690"/>
                </a:lnTo>
                <a:lnTo>
                  <a:pt x="0" y="0"/>
                </a:lnTo>
                <a:close/>
              </a:path>
            </a:pathLst>
          </a:custGeom>
          <a:blipFill>
            <a:blip r:embed="rId3"/>
            <a:stretch>
              <a:fillRect l="0" t="0" r="0" b="0"/>
            </a:stretch>
          </a:blipFill>
        </p:spPr>
      </p:sp>
      <p:sp>
        <p:nvSpPr>
          <p:cNvPr name="Freeform 4" id="4"/>
          <p:cNvSpPr/>
          <p:nvPr/>
        </p:nvSpPr>
        <p:spPr>
          <a:xfrm flipH="false" flipV="false" rot="0">
            <a:off x="1150006" y="2614621"/>
            <a:ext cx="15987988" cy="7313480"/>
          </a:xfrm>
          <a:custGeom>
            <a:avLst/>
            <a:gdLst/>
            <a:ahLst/>
            <a:cxnLst/>
            <a:rect r="r" b="b" t="t" l="l"/>
            <a:pathLst>
              <a:path h="7313480" w="15987988">
                <a:moveTo>
                  <a:pt x="0" y="0"/>
                </a:moveTo>
                <a:lnTo>
                  <a:pt x="15987988" y="0"/>
                </a:lnTo>
                <a:lnTo>
                  <a:pt x="15987988" y="7313479"/>
                </a:lnTo>
                <a:lnTo>
                  <a:pt x="0" y="7313479"/>
                </a:lnTo>
                <a:lnTo>
                  <a:pt x="0" y="0"/>
                </a:lnTo>
                <a:close/>
              </a:path>
            </a:pathLst>
          </a:custGeom>
          <a:blipFill>
            <a:blip r:embed="rId4"/>
            <a:stretch>
              <a:fillRect l="0" t="0" r="0" b="0"/>
            </a:stretch>
          </a:blipFill>
        </p:spPr>
      </p:sp>
      <p:sp>
        <p:nvSpPr>
          <p:cNvPr name="TextBox 5" id="5"/>
          <p:cNvSpPr txBox="true"/>
          <p:nvPr/>
        </p:nvSpPr>
        <p:spPr>
          <a:xfrm rot="0">
            <a:off x="4758622" y="222797"/>
            <a:ext cx="7223820" cy="991870"/>
          </a:xfrm>
          <a:prstGeom prst="rect">
            <a:avLst/>
          </a:prstGeom>
        </p:spPr>
        <p:txBody>
          <a:bodyPr anchor="t" rtlCol="false" tIns="0" lIns="0" bIns="0" rIns="0">
            <a:spAutoFit/>
          </a:bodyPr>
          <a:lstStyle/>
          <a:p>
            <a:pPr algn="ctr">
              <a:lnSpc>
                <a:spcPts val="7279"/>
              </a:lnSpc>
            </a:pPr>
            <a:r>
              <a:rPr lang="en-US" sz="5199">
                <a:solidFill>
                  <a:srgbClr val="000000"/>
                </a:solidFill>
                <a:latin typeface="Arial Bold"/>
              </a:rPr>
              <a:t>Chương 4: HIỆN THỰC</a:t>
            </a:r>
          </a:p>
        </p:txBody>
      </p:sp>
      <p:sp>
        <p:nvSpPr>
          <p:cNvPr name="TextBox 6" id="6"/>
          <p:cNvSpPr txBox="true"/>
          <p:nvPr/>
        </p:nvSpPr>
        <p:spPr>
          <a:xfrm rot="0">
            <a:off x="0" y="1525034"/>
            <a:ext cx="6425441" cy="596474"/>
          </a:xfrm>
          <a:prstGeom prst="rect">
            <a:avLst/>
          </a:prstGeom>
        </p:spPr>
        <p:txBody>
          <a:bodyPr anchor="t" rtlCol="false" tIns="0" lIns="0" bIns="0" rIns="0">
            <a:spAutoFit/>
          </a:bodyPr>
          <a:lstStyle/>
          <a:p>
            <a:pPr algn="ctr">
              <a:lnSpc>
                <a:spcPts val="4398"/>
              </a:lnSpc>
            </a:pPr>
            <a:r>
              <a:rPr lang="en-US" sz="3141">
                <a:solidFill>
                  <a:srgbClr val="000000"/>
                </a:solidFill>
                <a:latin typeface="Arial Bold"/>
              </a:rPr>
              <a:t>Giao diện hệ thống</a:t>
            </a:r>
          </a:p>
        </p:txBody>
      </p:sp>
      <p:sp>
        <p:nvSpPr>
          <p:cNvPr name="TextBox 7" id="7"/>
          <p:cNvSpPr txBox="true"/>
          <p:nvPr/>
        </p:nvSpPr>
        <p:spPr>
          <a:xfrm rot="0">
            <a:off x="5796359" y="2026258"/>
            <a:ext cx="4626173" cy="445488"/>
          </a:xfrm>
          <a:prstGeom prst="rect">
            <a:avLst/>
          </a:prstGeom>
        </p:spPr>
        <p:txBody>
          <a:bodyPr anchor="t" rtlCol="false" tIns="0" lIns="0" bIns="0" rIns="0">
            <a:spAutoFit/>
          </a:bodyPr>
          <a:lstStyle/>
          <a:p>
            <a:pPr algn="ctr">
              <a:lnSpc>
                <a:spcPts val="3270"/>
              </a:lnSpc>
              <a:spcBef>
                <a:spcPct val="0"/>
              </a:spcBef>
            </a:pPr>
            <a:r>
              <a:rPr lang="en-US" sz="2336" spc="-70">
                <a:solidFill>
                  <a:srgbClr val="000000"/>
                </a:solidFill>
                <a:latin typeface="Arial"/>
              </a:rPr>
              <a:t>Trang Danh sách lớp Học đã đăng ký</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5679" y="-1138770"/>
            <a:ext cx="3358053" cy="2647072"/>
          </a:xfrm>
          <a:custGeom>
            <a:avLst/>
            <a:gdLst/>
            <a:ahLst/>
            <a:cxnLst/>
            <a:rect r="r" b="b" t="t" l="l"/>
            <a:pathLst>
              <a:path h="2647072" w="3358053">
                <a:moveTo>
                  <a:pt x="0" y="0"/>
                </a:moveTo>
                <a:lnTo>
                  <a:pt x="3358054" y="0"/>
                </a:lnTo>
                <a:lnTo>
                  <a:pt x="3358054" y="2647072"/>
                </a:lnTo>
                <a:lnTo>
                  <a:pt x="0" y="2647072"/>
                </a:lnTo>
                <a:lnTo>
                  <a:pt x="0" y="0"/>
                </a:lnTo>
                <a:close/>
              </a:path>
            </a:pathLst>
          </a:custGeom>
          <a:blipFill>
            <a:blip r:embed="rId2"/>
            <a:stretch>
              <a:fillRect l="0" t="0" r="0" b="0"/>
            </a:stretch>
          </a:blipFill>
        </p:spPr>
      </p:sp>
      <p:sp>
        <p:nvSpPr>
          <p:cNvPr name="Freeform 3" id="3"/>
          <p:cNvSpPr/>
          <p:nvPr/>
        </p:nvSpPr>
        <p:spPr>
          <a:xfrm flipH="false" flipV="false" rot="814756">
            <a:off x="12624766" y="7627132"/>
            <a:ext cx="5928248" cy="4122690"/>
          </a:xfrm>
          <a:custGeom>
            <a:avLst/>
            <a:gdLst/>
            <a:ahLst/>
            <a:cxnLst/>
            <a:rect r="r" b="b" t="t" l="l"/>
            <a:pathLst>
              <a:path h="4122690" w="5928248">
                <a:moveTo>
                  <a:pt x="0" y="0"/>
                </a:moveTo>
                <a:lnTo>
                  <a:pt x="5928248" y="0"/>
                </a:lnTo>
                <a:lnTo>
                  <a:pt x="5928248" y="4122690"/>
                </a:lnTo>
                <a:lnTo>
                  <a:pt x="0" y="4122690"/>
                </a:lnTo>
                <a:lnTo>
                  <a:pt x="0" y="0"/>
                </a:lnTo>
                <a:close/>
              </a:path>
            </a:pathLst>
          </a:custGeom>
          <a:blipFill>
            <a:blip r:embed="rId3"/>
            <a:stretch>
              <a:fillRect l="0" t="0" r="0" b="0"/>
            </a:stretch>
          </a:blipFill>
        </p:spPr>
      </p:sp>
      <p:sp>
        <p:nvSpPr>
          <p:cNvPr name="Freeform 4" id="4"/>
          <p:cNvSpPr/>
          <p:nvPr/>
        </p:nvSpPr>
        <p:spPr>
          <a:xfrm flipH="false" flipV="false" rot="0">
            <a:off x="1412206" y="2471746"/>
            <a:ext cx="14671597" cy="6786554"/>
          </a:xfrm>
          <a:custGeom>
            <a:avLst/>
            <a:gdLst/>
            <a:ahLst/>
            <a:cxnLst/>
            <a:rect r="r" b="b" t="t" l="l"/>
            <a:pathLst>
              <a:path h="6786554" w="14671597">
                <a:moveTo>
                  <a:pt x="0" y="0"/>
                </a:moveTo>
                <a:lnTo>
                  <a:pt x="14671597" y="0"/>
                </a:lnTo>
                <a:lnTo>
                  <a:pt x="14671597" y="6786554"/>
                </a:lnTo>
                <a:lnTo>
                  <a:pt x="0" y="6786554"/>
                </a:lnTo>
                <a:lnTo>
                  <a:pt x="0" y="0"/>
                </a:lnTo>
                <a:close/>
              </a:path>
            </a:pathLst>
          </a:custGeom>
          <a:blipFill>
            <a:blip r:embed="rId4"/>
            <a:stretch>
              <a:fillRect l="0" t="0" r="0" b="0"/>
            </a:stretch>
          </a:blipFill>
        </p:spPr>
      </p:sp>
      <p:sp>
        <p:nvSpPr>
          <p:cNvPr name="TextBox 5" id="5"/>
          <p:cNvSpPr txBox="true"/>
          <p:nvPr/>
        </p:nvSpPr>
        <p:spPr>
          <a:xfrm rot="0">
            <a:off x="4758622" y="222797"/>
            <a:ext cx="7223820" cy="991870"/>
          </a:xfrm>
          <a:prstGeom prst="rect">
            <a:avLst/>
          </a:prstGeom>
        </p:spPr>
        <p:txBody>
          <a:bodyPr anchor="t" rtlCol="false" tIns="0" lIns="0" bIns="0" rIns="0">
            <a:spAutoFit/>
          </a:bodyPr>
          <a:lstStyle/>
          <a:p>
            <a:pPr algn="ctr">
              <a:lnSpc>
                <a:spcPts val="7279"/>
              </a:lnSpc>
            </a:pPr>
            <a:r>
              <a:rPr lang="en-US" sz="5199">
                <a:solidFill>
                  <a:srgbClr val="000000"/>
                </a:solidFill>
                <a:latin typeface="Arial Bold"/>
              </a:rPr>
              <a:t>Chương 4: HIỆN THỰC</a:t>
            </a:r>
          </a:p>
        </p:txBody>
      </p:sp>
      <p:sp>
        <p:nvSpPr>
          <p:cNvPr name="TextBox 6" id="6"/>
          <p:cNvSpPr txBox="true"/>
          <p:nvPr/>
        </p:nvSpPr>
        <p:spPr>
          <a:xfrm rot="0">
            <a:off x="0" y="1525034"/>
            <a:ext cx="6425441" cy="596474"/>
          </a:xfrm>
          <a:prstGeom prst="rect">
            <a:avLst/>
          </a:prstGeom>
        </p:spPr>
        <p:txBody>
          <a:bodyPr anchor="t" rtlCol="false" tIns="0" lIns="0" bIns="0" rIns="0">
            <a:spAutoFit/>
          </a:bodyPr>
          <a:lstStyle/>
          <a:p>
            <a:pPr algn="ctr">
              <a:lnSpc>
                <a:spcPts val="4398"/>
              </a:lnSpc>
            </a:pPr>
            <a:r>
              <a:rPr lang="en-US" sz="3141">
                <a:solidFill>
                  <a:srgbClr val="000000"/>
                </a:solidFill>
                <a:latin typeface="Arial Bold"/>
              </a:rPr>
              <a:t>Giao diện hệ thống</a:t>
            </a:r>
          </a:p>
        </p:txBody>
      </p:sp>
      <p:sp>
        <p:nvSpPr>
          <p:cNvPr name="TextBox 7" id="7"/>
          <p:cNvSpPr txBox="true"/>
          <p:nvPr/>
        </p:nvSpPr>
        <p:spPr>
          <a:xfrm rot="0">
            <a:off x="3801913" y="2026258"/>
            <a:ext cx="8615065" cy="445488"/>
          </a:xfrm>
          <a:prstGeom prst="rect">
            <a:avLst/>
          </a:prstGeom>
        </p:spPr>
        <p:txBody>
          <a:bodyPr anchor="t" rtlCol="false" tIns="0" lIns="0" bIns="0" rIns="0">
            <a:spAutoFit/>
          </a:bodyPr>
          <a:lstStyle/>
          <a:p>
            <a:pPr algn="ctr">
              <a:lnSpc>
                <a:spcPts val="3270"/>
              </a:lnSpc>
              <a:spcBef>
                <a:spcPct val="0"/>
              </a:spcBef>
            </a:pPr>
            <a:r>
              <a:rPr lang="en-US" sz="2336" spc="-70">
                <a:solidFill>
                  <a:srgbClr val="000000"/>
                </a:solidFill>
                <a:latin typeface="Arial"/>
              </a:rPr>
              <a:t>Nhận thông tin từ kaka và gửi email khi đăng ký khóa học thành công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28606" y="-127547"/>
            <a:ext cx="18545212" cy="10419037"/>
          </a:xfrm>
          <a:custGeom>
            <a:avLst/>
            <a:gdLst/>
            <a:ahLst/>
            <a:cxnLst/>
            <a:rect r="r" b="b" t="t" l="l"/>
            <a:pathLst>
              <a:path h="10419037" w="18545212">
                <a:moveTo>
                  <a:pt x="0" y="0"/>
                </a:moveTo>
                <a:lnTo>
                  <a:pt x="18545212" y="0"/>
                </a:lnTo>
                <a:lnTo>
                  <a:pt x="18545212" y="10419038"/>
                </a:lnTo>
                <a:lnTo>
                  <a:pt x="0" y="10419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835833" y="4320979"/>
            <a:ext cx="3061494" cy="3061494"/>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4"/>
              <a:stretch>
                <a:fillRect l="-30020" t="0" r="-50748" b="0"/>
              </a:stretch>
            </a:blipFill>
          </p:spPr>
        </p:sp>
      </p:grpSp>
      <p:grpSp>
        <p:nvGrpSpPr>
          <p:cNvPr name="Group 5" id="5"/>
          <p:cNvGrpSpPr>
            <a:grpSpLocks noChangeAspect="true"/>
          </p:cNvGrpSpPr>
          <p:nvPr/>
        </p:nvGrpSpPr>
        <p:grpSpPr>
          <a:xfrm rot="0">
            <a:off x="835833" y="1080887"/>
            <a:ext cx="3061494" cy="306149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5"/>
              <a:stretch>
                <a:fillRect l="-35836" t="0" r="-35836" b="0"/>
              </a:stretch>
            </a:blipFill>
          </p:spPr>
        </p:sp>
      </p:grpSp>
      <p:grpSp>
        <p:nvGrpSpPr>
          <p:cNvPr name="Group 7" id="7"/>
          <p:cNvGrpSpPr>
            <a:grpSpLocks noChangeAspect="true"/>
          </p:cNvGrpSpPr>
          <p:nvPr/>
        </p:nvGrpSpPr>
        <p:grpSpPr>
          <a:xfrm rot="0">
            <a:off x="4142853" y="1080887"/>
            <a:ext cx="3780951" cy="6301585"/>
            <a:chOff x="0" y="0"/>
            <a:chExt cx="3810000" cy="6350000"/>
          </a:xfrm>
        </p:grpSpPr>
        <p:sp>
          <p:nvSpPr>
            <p:cNvPr name="Freeform 8" id="8"/>
            <p:cNvSpPr/>
            <p:nvPr/>
          </p:nvSpPr>
          <p:spPr>
            <a:xfrm flipH="false" flipV="false" rot="0">
              <a:off x="0" y="0"/>
              <a:ext cx="3810000" cy="6350000"/>
            </a:xfrm>
            <a:custGeom>
              <a:avLst/>
              <a:gdLst/>
              <a:ahLst/>
              <a:cxnLst/>
              <a:rect r="r" b="b" t="t" l="l"/>
              <a:pathLst>
                <a:path h="6350000" w="3810000">
                  <a:moveTo>
                    <a:pt x="2794000" y="6350000"/>
                  </a:moveTo>
                  <a:lnTo>
                    <a:pt x="1016000" y="6350000"/>
                  </a:lnTo>
                  <a:cubicBezTo>
                    <a:pt x="454660" y="6350000"/>
                    <a:pt x="0" y="5895340"/>
                    <a:pt x="0" y="5334000"/>
                  </a:cubicBezTo>
                  <a:lnTo>
                    <a:pt x="0" y="1016000"/>
                  </a:lnTo>
                  <a:cubicBezTo>
                    <a:pt x="0" y="454660"/>
                    <a:pt x="454660" y="0"/>
                    <a:pt x="1016000" y="0"/>
                  </a:cubicBezTo>
                  <a:lnTo>
                    <a:pt x="2794000" y="0"/>
                  </a:lnTo>
                  <a:cubicBezTo>
                    <a:pt x="3355340" y="0"/>
                    <a:pt x="3810000" y="454660"/>
                    <a:pt x="3810000" y="1016000"/>
                  </a:cubicBezTo>
                  <a:lnTo>
                    <a:pt x="3810000" y="5334000"/>
                  </a:lnTo>
                  <a:cubicBezTo>
                    <a:pt x="3810000" y="5895340"/>
                    <a:pt x="3355340" y="6350000"/>
                    <a:pt x="2794000" y="6350000"/>
                  </a:cubicBezTo>
                  <a:close/>
                </a:path>
              </a:pathLst>
            </a:custGeom>
            <a:blipFill>
              <a:blip r:embed="rId6"/>
              <a:stretch>
                <a:fillRect l="-135685" t="0" r="-135685" b="0"/>
              </a:stretch>
            </a:blipFill>
          </p:spPr>
        </p:sp>
      </p:grpSp>
      <p:sp>
        <p:nvSpPr>
          <p:cNvPr name="Freeform 9" id="9"/>
          <p:cNvSpPr/>
          <p:nvPr/>
        </p:nvSpPr>
        <p:spPr>
          <a:xfrm flipH="false" flipV="false" rot="-502038">
            <a:off x="6353295" y="331761"/>
            <a:ext cx="2370354" cy="2326486"/>
          </a:xfrm>
          <a:custGeom>
            <a:avLst/>
            <a:gdLst/>
            <a:ahLst/>
            <a:cxnLst/>
            <a:rect r="r" b="b" t="t" l="l"/>
            <a:pathLst>
              <a:path h="2326486" w="2370354">
                <a:moveTo>
                  <a:pt x="0" y="0"/>
                </a:moveTo>
                <a:lnTo>
                  <a:pt x="2370354" y="0"/>
                </a:lnTo>
                <a:lnTo>
                  <a:pt x="2370354" y="2326486"/>
                </a:lnTo>
                <a:lnTo>
                  <a:pt x="0" y="2326486"/>
                </a:lnTo>
                <a:lnTo>
                  <a:pt x="0" y="0"/>
                </a:lnTo>
                <a:close/>
              </a:path>
            </a:pathLst>
          </a:custGeom>
          <a:blipFill>
            <a:blip r:embed="rId7"/>
            <a:stretch>
              <a:fillRect l="-70802" t="0" r="0" b="-72935"/>
            </a:stretch>
          </a:blipFill>
        </p:spPr>
      </p:sp>
      <p:sp>
        <p:nvSpPr>
          <p:cNvPr name="Freeform 10" id="10"/>
          <p:cNvSpPr/>
          <p:nvPr/>
        </p:nvSpPr>
        <p:spPr>
          <a:xfrm flipH="false" flipV="false" rot="-891283">
            <a:off x="2256226" y="6505863"/>
            <a:ext cx="3301006" cy="3115325"/>
          </a:xfrm>
          <a:custGeom>
            <a:avLst/>
            <a:gdLst/>
            <a:ahLst/>
            <a:cxnLst/>
            <a:rect r="r" b="b" t="t" l="l"/>
            <a:pathLst>
              <a:path h="3115325" w="3301006">
                <a:moveTo>
                  <a:pt x="0" y="0"/>
                </a:moveTo>
                <a:lnTo>
                  <a:pt x="3301006" y="0"/>
                </a:lnTo>
                <a:lnTo>
                  <a:pt x="3301006" y="3115325"/>
                </a:lnTo>
                <a:lnTo>
                  <a:pt x="0" y="3115325"/>
                </a:lnTo>
                <a:lnTo>
                  <a:pt x="0" y="0"/>
                </a:lnTo>
                <a:close/>
              </a:path>
            </a:pathLst>
          </a:custGeom>
          <a:blipFill>
            <a:blip r:embed="rId8"/>
            <a:stretch>
              <a:fillRect l="0" t="0" r="0" b="0"/>
            </a:stretch>
          </a:blipFill>
        </p:spPr>
      </p:sp>
      <p:grpSp>
        <p:nvGrpSpPr>
          <p:cNvPr name="Group 11" id="11"/>
          <p:cNvGrpSpPr/>
          <p:nvPr/>
        </p:nvGrpSpPr>
        <p:grpSpPr>
          <a:xfrm rot="0">
            <a:off x="10096737" y="1755530"/>
            <a:ext cx="7162563" cy="1712208"/>
            <a:chOff x="0" y="0"/>
            <a:chExt cx="9550084" cy="2282945"/>
          </a:xfrm>
        </p:grpSpPr>
        <p:sp>
          <p:nvSpPr>
            <p:cNvPr name="TextBox 12" id="12"/>
            <p:cNvSpPr txBox="true"/>
            <p:nvPr/>
          </p:nvSpPr>
          <p:spPr>
            <a:xfrm rot="0">
              <a:off x="0" y="0"/>
              <a:ext cx="9550084" cy="1193800"/>
            </a:xfrm>
            <a:prstGeom prst="rect">
              <a:avLst/>
            </a:prstGeom>
          </p:spPr>
          <p:txBody>
            <a:bodyPr anchor="t" rtlCol="false" tIns="0" lIns="0" bIns="0" rIns="0">
              <a:spAutoFit/>
            </a:bodyPr>
            <a:lstStyle/>
            <a:p>
              <a:pPr algn="ctr">
                <a:lnSpc>
                  <a:spcPts val="7080"/>
                </a:lnSpc>
              </a:pPr>
              <a:r>
                <a:rPr lang="en-US" sz="5900">
                  <a:solidFill>
                    <a:srgbClr val="000000"/>
                  </a:solidFill>
                  <a:latin typeface="Cabin"/>
                </a:rPr>
                <a:t>Chương 5: KẾT LUẬN</a:t>
              </a:r>
            </a:p>
          </p:txBody>
        </p:sp>
        <p:sp>
          <p:nvSpPr>
            <p:cNvPr name="TextBox 13" id="13"/>
            <p:cNvSpPr txBox="true"/>
            <p:nvPr/>
          </p:nvSpPr>
          <p:spPr>
            <a:xfrm rot="0">
              <a:off x="0" y="1499778"/>
              <a:ext cx="9550084" cy="783167"/>
            </a:xfrm>
            <a:prstGeom prst="rect">
              <a:avLst/>
            </a:prstGeom>
          </p:spPr>
          <p:txBody>
            <a:bodyPr anchor="t" rtlCol="false" tIns="0" lIns="0" bIns="0" rIns="0">
              <a:spAutoFit/>
            </a:bodyPr>
            <a:lstStyle/>
            <a:p>
              <a:pPr algn="ctr">
                <a:lnSpc>
                  <a:spcPts val="4900"/>
                </a:lnSpc>
              </a:pPr>
            </a:p>
          </p:txBody>
        </p:sp>
      </p:grpSp>
      <p:sp>
        <p:nvSpPr>
          <p:cNvPr name="TextBox 14" id="14"/>
          <p:cNvSpPr txBox="true"/>
          <p:nvPr/>
        </p:nvSpPr>
        <p:spPr>
          <a:xfrm rot="0">
            <a:off x="9652880" y="2990267"/>
            <a:ext cx="5712670" cy="661832"/>
          </a:xfrm>
          <a:prstGeom prst="rect">
            <a:avLst/>
          </a:prstGeom>
        </p:spPr>
        <p:txBody>
          <a:bodyPr anchor="t" rtlCol="false" tIns="0" lIns="0" bIns="0" rIns="0">
            <a:spAutoFit/>
          </a:bodyPr>
          <a:lstStyle/>
          <a:p>
            <a:pPr algn="ctr">
              <a:lnSpc>
                <a:spcPts val="5233"/>
              </a:lnSpc>
            </a:pPr>
            <a:r>
              <a:rPr lang="en-US" sz="3738">
                <a:solidFill>
                  <a:srgbClr val="000000"/>
                </a:solidFill>
                <a:latin typeface="DejaVu Serif Bold"/>
              </a:rPr>
              <a:t>5.1. Kết quả đạt được</a:t>
            </a:r>
          </a:p>
        </p:txBody>
      </p:sp>
      <p:sp>
        <p:nvSpPr>
          <p:cNvPr name="TextBox 15" id="15"/>
          <p:cNvSpPr txBox="true"/>
          <p:nvPr/>
        </p:nvSpPr>
        <p:spPr>
          <a:xfrm rot="0">
            <a:off x="9652880" y="3857901"/>
            <a:ext cx="8542846" cy="661832"/>
          </a:xfrm>
          <a:prstGeom prst="rect">
            <a:avLst/>
          </a:prstGeom>
        </p:spPr>
        <p:txBody>
          <a:bodyPr anchor="t" rtlCol="false" tIns="0" lIns="0" bIns="0" rIns="0">
            <a:spAutoFit/>
          </a:bodyPr>
          <a:lstStyle/>
          <a:p>
            <a:pPr algn="ctr">
              <a:lnSpc>
                <a:spcPts val="5233"/>
              </a:lnSpc>
            </a:pPr>
            <a:r>
              <a:rPr lang="en-US" sz="3738">
                <a:solidFill>
                  <a:srgbClr val="000000"/>
                </a:solidFill>
                <a:latin typeface="DejaVu Serif Bold"/>
              </a:rPr>
              <a:t>5.2. Những phần chưa đạt được.</a:t>
            </a:r>
          </a:p>
        </p:txBody>
      </p:sp>
      <p:sp>
        <p:nvSpPr>
          <p:cNvPr name="TextBox 16" id="16"/>
          <p:cNvSpPr txBox="true"/>
          <p:nvPr/>
        </p:nvSpPr>
        <p:spPr>
          <a:xfrm rot="0">
            <a:off x="9652880" y="4708194"/>
            <a:ext cx="5940779" cy="661832"/>
          </a:xfrm>
          <a:prstGeom prst="rect">
            <a:avLst/>
          </a:prstGeom>
        </p:spPr>
        <p:txBody>
          <a:bodyPr anchor="t" rtlCol="false" tIns="0" lIns="0" bIns="0" rIns="0">
            <a:spAutoFit/>
          </a:bodyPr>
          <a:lstStyle/>
          <a:p>
            <a:pPr algn="ctr">
              <a:lnSpc>
                <a:spcPts val="5233"/>
              </a:lnSpc>
            </a:pPr>
            <a:r>
              <a:rPr lang="en-US" sz="3738">
                <a:solidFill>
                  <a:srgbClr val="000000"/>
                </a:solidFill>
                <a:latin typeface="DejaVu Serif Bold"/>
              </a:rPr>
              <a:t>5.3. Hướng phát triển.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22194" y="0"/>
            <a:ext cx="18310194" cy="10287000"/>
          </a:xfrm>
          <a:custGeom>
            <a:avLst/>
            <a:gdLst/>
            <a:ahLst/>
            <a:cxnLst/>
            <a:rect r="r" b="b" t="t" l="l"/>
            <a:pathLst>
              <a:path h="10287000" w="18310194">
                <a:moveTo>
                  <a:pt x="0" y="0"/>
                </a:moveTo>
                <a:lnTo>
                  <a:pt x="18310194" y="0"/>
                </a:lnTo>
                <a:lnTo>
                  <a:pt x="1831019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028700" y="930460"/>
            <a:ext cx="5829488" cy="8327840"/>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4"/>
              <a:stretch>
                <a:fillRect l="-87142" t="0" r="-87142" b="0"/>
              </a:stretch>
            </a:blipFill>
          </p:spPr>
        </p:sp>
      </p:grpSp>
      <p:sp>
        <p:nvSpPr>
          <p:cNvPr name="Freeform 5" id="5"/>
          <p:cNvSpPr/>
          <p:nvPr/>
        </p:nvSpPr>
        <p:spPr>
          <a:xfrm flipH="false" flipV="false" rot="-704841">
            <a:off x="12962543" y="4509519"/>
            <a:ext cx="7508541" cy="5221676"/>
          </a:xfrm>
          <a:custGeom>
            <a:avLst/>
            <a:gdLst/>
            <a:ahLst/>
            <a:cxnLst/>
            <a:rect r="r" b="b" t="t" l="l"/>
            <a:pathLst>
              <a:path h="5221676" w="7508541">
                <a:moveTo>
                  <a:pt x="0" y="0"/>
                </a:moveTo>
                <a:lnTo>
                  <a:pt x="7508541" y="0"/>
                </a:lnTo>
                <a:lnTo>
                  <a:pt x="7508541" y="5221676"/>
                </a:lnTo>
                <a:lnTo>
                  <a:pt x="0" y="5221676"/>
                </a:lnTo>
                <a:lnTo>
                  <a:pt x="0" y="0"/>
                </a:lnTo>
                <a:close/>
              </a:path>
            </a:pathLst>
          </a:custGeom>
          <a:blipFill>
            <a:blip r:embed="rId5"/>
            <a:stretch>
              <a:fillRect l="0" t="0" r="0" b="0"/>
            </a:stretch>
          </a:blipFill>
        </p:spPr>
      </p:sp>
      <p:sp>
        <p:nvSpPr>
          <p:cNvPr name="Freeform 6" id="6"/>
          <p:cNvSpPr/>
          <p:nvPr/>
        </p:nvSpPr>
        <p:spPr>
          <a:xfrm flipH="false" flipV="false" rot="-552874">
            <a:off x="33195" y="7462038"/>
            <a:ext cx="3047679" cy="2849580"/>
          </a:xfrm>
          <a:custGeom>
            <a:avLst/>
            <a:gdLst/>
            <a:ahLst/>
            <a:cxnLst/>
            <a:rect r="r" b="b" t="t" l="l"/>
            <a:pathLst>
              <a:path h="2849580" w="3047679">
                <a:moveTo>
                  <a:pt x="0" y="0"/>
                </a:moveTo>
                <a:lnTo>
                  <a:pt x="3047679" y="0"/>
                </a:lnTo>
                <a:lnTo>
                  <a:pt x="3047679" y="2849580"/>
                </a:lnTo>
                <a:lnTo>
                  <a:pt x="0" y="2849580"/>
                </a:lnTo>
                <a:lnTo>
                  <a:pt x="0" y="0"/>
                </a:lnTo>
                <a:close/>
              </a:path>
            </a:pathLst>
          </a:custGeom>
          <a:blipFill>
            <a:blip r:embed="rId6"/>
            <a:stretch>
              <a:fillRect l="0" t="0" r="0" b="0"/>
            </a:stretch>
          </a:blipFill>
        </p:spPr>
      </p:sp>
      <p:sp>
        <p:nvSpPr>
          <p:cNvPr name="Freeform 7" id="7"/>
          <p:cNvSpPr/>
          <p:nvPr/>
        </p:nvSpPr>
        <p:spPr>
          <a:xfrm flipH="false" flipV="false" rot="508505">
            <a:off x="3650356" y="-478503"/>
            <a:ext cx="4862926" cy="3835633"/>
          </a:xfrm>
          <a:custGeom>
            <a:avLst/>
            <a:gdLst/>
            <a:ahLst/>
            <a:cxnLst/>
            <a:rect r="r" b="b" t="t" l="l"/>
            <a:pathLst>
              <a:path h="3835633" w="4862926">
                <a:moveTo>
                  <a:pt x="0" y="0"/>
                </a:moveTo>
                <a:lnTo>
                  <a:pt x="4862926" y="0"/>
                </a:lnTo>
                <a:lnTo>
                  <a:pt x="4862926" y="3835633"/>
                </a:lnTo>
                <a:lnTo>
                  <a:pt x="0" y="3835633"/>
                </a:lnTo>
                <a:lnTo>
                  <a:pt x="0" y="0"/>
                </a:lnTo>
                <a:close/>
              </a:path>
            </a:pathLst>
          </a:custGeom>
          <a:blipFill>
            <a:blip r:embed="rId7"/>
            <a:stretch>
              <a:fillRect l="0" t="0" r="0" b="0"/>
            </a:stretch>
          </a:blipFill>
        </p:spPr>
      </p:sp>
      <p:sp>
        <p:nvSpPr>
          <p:cNvPr name="TextBox 8" id="8"/>
          <p:cNvSpPr txBox="true"/>
          <p:nvPr/>
        </p:nvSpPr>
        <p:spPr>
          <a:xfrm rot="0">
            <a:off x="9006939" y="4091771"/>
            <a:ext cx="7380708" cy="3028586"/>
          </a:xfrm>
          <a:prstGeom prst="rect">
            <a:avLst/>
          </a:prstGeom>
        </p:spPr>
        <p:txBody>
          <a:bodyPr anchor="t" rtlCol="false" tIns="0" lIns="0" bIns="0" rIns="0">
            <a:spAutoFit/>
          </a:bodyPr>
          <a:lstStyle/>
          <a:p>
            <a:pPr algn="l">
              <a:lnSpc>
                <a:spcPts val="5922"/>
              </a:lnSpc>
            </a:pPr>
            <a:r>
              <a:rPr lang="en-US" sz="3948">
                <a:solidFill>
                  <a:srgbClr val="000000"/>
                </a:solidFill>
                <a:latin typeface="Arial Bold"/>
              </a:rPr>
              <a:t>1.1 Tổng quan.</a:t>
            </a:r>
          </a:p>
          <a:p>
            <a:pPr algn="l">
              <a:lnSpc>
                <a:spcPts val="5922"/>
              </a:lnSpc>
            </a:pPr>
            <a:r>
              <a:rPr lang="en-US" sz="3948">
                <a:solidFill>
                  <a:srgbClr val="000000"/>
                </a:solidFill>
                <a:latin typeface="Arial Bold"/>
              </a:rPr>
              <a:t>1.2 Mục tiêu đề tài</a:t>
            </a:r>
          </a:p>
          <a:p>
            <a:pPr algn="l">
              <a:lnSpc>
                <a:spcPts val="5922"/>
              </a:lnSpc>
            </a:pPr>
            <a:r>
              <a:rPr lang="en-US" sz="3948">
                <a:solidFill>
                  <a:srgbClr val="000000"/>
                </a:solidFill>
                <a:latin typeface="Arial Bold"/>
              </a:rPr>
              <a:t>1.3 Phạm vi đề tài</a:t>
            </a:r>
          </a:p>
          <a:p>
            <a:pPr algn="l">
              <a:lnSpc>
                <a:spcPts val="5922"/>
              </a:lnSpc>
            </a:pPr>
            <a:r>
              <a:rPr lang="en-US" sz="3948">
                <a:solidFill>
                  <a:srgbClr val="000000"/>
                </a:solidFill>
                <a:latin typeface="Arial Bold"/>
              </a:rPr>
              <a:t>1.4 Mô tả yêu cầu chức năng </a:t>
            </a:r>
          </a:p>
        </p:txBody>
      </p:sp>
      <p:sp>
        <p:nvSpPr>
          <p:cNvPr name="TextBox 9" id="9"/>
          <p:cNvSpPr txBox="true"/>
          <p:nvPr/>
        </p:nvSpPr>
        <p:spPr>
          <a:xfrm rot="0">
            <a:off x="9006939" y="2335347"/>
            <a:ext cx="7709874" cy="1006510"/>
          </a:xfrm>
          <a:prstGeom prst="rect">
            <a:avLst/>
          </a:prstGeom>
        </p:spPr>
        <p:txBody>
          <a:bodyPr anchor="t" rtlCol="false" tIns="0" lIns="0" bIns="0" rIns="0">
            <a:spAutoFit/>
          </a:bodyPr>
          <a:lstStyle/>
          <a:p>
            <a:pPr algn="ctr">
              <a:lnSpc>
                <a:spcPts val="7059"/>
              </a:lnSpc>
            </a:pPr>
            <a:r>
              <a:rPr lang="en-US" sz="5882">
                <a:solidFill>
                  <a:srgbClr val="000000"/>
                </a:solidFill>
                <a:latin typeface="Arial Bold"/>
              </a:rPr>
              <a:t>Chương 1: Giới thiệu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210" y="57468"/>
            <a:ext cx="18310194" cy="10287000"/>
          </a:xfrm>
          <a:custGeom>
            <a:avLst/>
            <a:gdLst/>
            <a:ahLst/>
            <a:cxnLst/>
            <a:rect r="r" b="b" t="t" l="l"/>
            <a:pathLst>
              <a:path h="10287000" w="18310194">
                <a:moveTo>
                  <a:pt x="0" y="0"/>
                </a:moveTo>
                <a:lnTo>
                  <a:pt x="18310194" y="0"/>
                </a:lnTo>
                <a:lnTo>
                  <a:pt x="1831019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781276">
            <a:off x="15952134" y="-526825"/>
            <a:ext cx="5085889" cy="3845837"/>
          </a:xfrm>
          <a:custGeom>
            <a:avLst/>
            <a:gdLst/>
            <a:ahLst/>
            <a:cxnLst/>
            <a:rect r="r" b="b" t="t" l="l"/>
            <a:pathLst>
              <a:path h="3845837" w="5085889">
                <a:moveTo>
                  <a:pt x="0" y="0"/>
                </a:moveTo>
                <a:lnTo>
                  <a:pt x="5085888" y="0"/>
                </a:lnTo>
                <a:lnTo>
                  <a:pt x="5085888" y="3845837"/>
                </a:lnTo>
                <a:lnTo>
                  <a:pt x="0" y="3845837"/>
                </a:lnTo>
                <a:lnTo>
                  <a:pt x="0" y="0"/>
                </a:lnTo>
                <a:close/>
              </a:path>
            </a:pathLst>
          </a:custGeom>
          <a:blipFill>
            <a:blip r:embed="rId3"/>
            <a:stretch>
              <a:fillRect l="0" t="0" r="0" b="0"/>
            </a:stretch>
          </a:blipFill>
        </p:spPr>
      </p:sp>
      <p:sp>
        <p:nvSpPr>
          <p:cNvPr name="Freeform 4" id="4"/>
          <p:cNvSpPr/>
          <p:nvPr/>
        </p:nvSpPr>
        <p:spPr>
          <a:xfrm flipH="false" flipV="false" rot="1058004">
            <a:off x="-1841631" y="8224233"/>
            <a:ext cx="3683262" cy="3054941"/>
          </a:xfrm>
          <a:custGeom>
            <a:avLst/>
            <a:gdLst/>
            <a:ahLst/>
            <a:cxnLst/>
            <a:rect r="r" b="b" t="t" l="l"/>
            <a:pathLst>
              <a:path h="3054941" w="3683262">
                <a:moveTo>
                  <a:pt x="0" y="0"/>
                </a:moveTo>
                <a:lnTo>
                  <a:pt x="3683262" y="0"/>
                </a:lnTo>
                <a:lnTo>
                  <a:pt x="3683262" y="3054941"/>
                </a:lnTo>
                <a:lnTo>
                  <a:pt x="0" y="3054941"/>
                </a:lnTo>
                <a:lnTo>
                  <a:pt x="0" y="0"/>
                </a:lnTo>
                <a:close/>
              </a:path>
            </a:pathLst>
          </a:custGeom>
          <a:blipFill>
            <a:blip r:embed="rId4"/>
            <a:stretch>
              <a:fillRect l="0" t="0" r="0" b="0"/>
            </a:stretch>
          </a:blipFill>
        </p:spPr>
      </p:sp>
      <p:sp>
        <p:nvSpPr>
          <p:cNvPr name="Freeform 5" id="5"/>
          <p:cNvSpPr/>
          <p:nvPr/>
        </p:nvSpPr>
        <p:spPr>
          <a:xfrm flipH="false" flipV="false" rot="0">
            <a:off x="14955079" y="6896057"/>
            <a:ext cx="4608441" cy="4366498"/>
          </a:xfrm>
          <a:custGeom>
            <a:avLst/>
            <a:gdLst/>
            <a:ahLst/>
            <a:cxnLst/>
            <a:rect r="r" b="b" t="t" l="l"/>
            <a:pathLst>
              <a:path h="4366498" w="4608441">
                <a:moveTo>
                  <a:pt x="0" y="0"/>
                </a:moveTo>
                <a:lnTo>
                  <a:pt x="4608442" y="0"/>
                </a:lnTo>
                <a:lnTo>
                  <a:pt x="4608442" y="4366498"/>
                </a:lnTo>
                <a:lnTo>
                  <a:pt x="0" y="4366498"/>
                </a:lnTo>
                <a:lnTo>
                  <a:pt x="0" y="0"/>
                </a:lnTo>
                <a:close/>
              </a:path>
            </a:pathLst>
          </a:custGeom>
          <a:blipFill>
            <a:blip r:embed="rId5"/>
            <a:stretch>
              <a:fillRect l="0" t="0" r="0" b="0"/>
            </a:stretch>
          </a:blipFill>
        </p:spPr>
      </p:sp>
      <p:sp>
        <p:nvSpPr>
          <p:cNvPr name="TextBox 6" id="6"/>
          <p:cNvSpPr txBox="true"/>
          <p:nvPr/>
        </p:nvSpPr>
        <p:spPr>
          <a:xfrm rot="0">
            <a:off x="1850299" y="2537937"/>
            <a:ext cx="8384119" cy="5527344"/>
          </a:xfrm>
          <a:prstGeom prst="rect">
            <a:avLst/>
          </a:prstGeom>
        </p:spPr>
        <p:txBody>
          <a:bodyPr anchor="t" rtlCol="false" tIns="0" lIns="0" bIns="0" rIns="0">
            <a:spAutoFit/>
          </a:bodyPr>
          <a:lstStyle/>
          <a:p>
            <a:pPr algn="ctr" marL="834997" indent="-417498" lvl="1">
              <a:lnSpc>
                <a:spcPts val="5414"/>
              </a:lnSpc>
              <a:buFont typeface="Arial"/>
              <a:buChar char="•"/>
            </a:pPr>
            <a:r>
              <a:rPr lang="en-US" sz="3867" spc="-116">
                <a:solidFill>
                  <a:srgbClr val="000000"/>
                </a:solidFill>
                <a:latin typeface="Arial Bold"/>
              </a:rPr>
              <a:t>Đăng Ký Tài Khoản và Đăng Nhập</a:t>
            </a:r>
          </a:p>
          <a:p>
            <a:pPr algn="l" marL="834997" indent="-417498" lvl="1">
              <a:lnSpc>
                <a:spcPts val="5414"/>
              </a:lnSpc>
              <a:buFont typeface="Arial"/>
              <a:buChar char="•"/>
            </a:pPr>
            <a:r>
              <a:rPr lang="en-US" sz="3867" spc="-116">
                <a:solidFill>
                  <a:srgbClr val="000000"/>
                </a:solidFill>
                <a:latin typeface="Arial Bold"/>
              </a:rPr>
              <a:t>Quản Lý Sinh Viên</a:t>
            </a:r>
          </a:p>
          <a:p>
            <a:pPr algn="l" marL="834997" indent="-417498" lvl="1">
              <a:lnSpc>
                <a:spcPts val="5414"/>
              </a:lnSpc>
              <a:buFont typeface="Arial"/>
              <a:buChar char="•"/>
            </a:pPr>
            <a:r>
              <a:rPr lang="en-US" sz="3867" spc="-116">
                <a:solidFill>
                  <a:srgbClr val="000000"/>
                </a:solidFill>
                <a:latin typeface="Arial Bold"/>
              </a:rPr>
              <a:t>Đăng Ký Môn Học</a:t>
            </a:r>
          </a:p>
          <a:p>
            <a:pPr algn="l" marL="834997" indent="-417498" lvl="1">
              <a:lnSpc>
                <a:spcPts val="5414"/>
              </a:lnSpc>
              <a:buFont typeface="Arial"/>
              <a:buChar char="•"/>
            </a:pPr>
            <a:r>
              <a:rPr lang="en-US" sz="3867" spc="-116">
                <a:solidFill>
                  <a:srgbClr val="000000"/>
                </a:solidFill>
                <a:latin typeface="Arial Bold"/>
              </a:rPr>
              <a:t>Quản Lý Lớp Học</a:t>
            </a:r>
          </a:p>
          <a:p>
            <a:pPr algn="l" marL="834997" indent="-417498" lvl="1">
              <a:lnSpc>
                <a:spcPts val="5414"/>
              </a:lnSpc>
              <a:buFont typeface="Arial"/>
              <a:buChar char="•"/>
            </a:pPr>
            <a:r>
              <a:rPr lang="en-US" sz="3867" spc="-116">
                <a:solidFill>
                  <a:srgbClr val="000000"/>
                </a:solidFill>
                <a:latin typeface="Arial Bold"/>
              </a:rPr>
              <a:t>Xác Nhận và Thanh Toán</a:t>
            </a:r>
          </a:p>
          <a:p>
            <a:pPr algn="l" marL="834997" indent="-417498" lvl="1">
              <a:lnSpc>
                <a:spcPts val="5414"/>
              </a:lnSpc>
              <a:buFont typeface="Arial"/>
              <a:buChar char="•"/>
            </a:pPr>
            <a:r>
              <a:rPr lang="en-US" sz="3867" spc="-116">
                <a:solidFill>
                  <a:srgbClr val="000000"/>
                </a:solidFill>
                <a:latin typeface="Arial Bold"/>
              </a:rPr>
              <a:t>Gửi Thông Báo</a:t>
            </a:r>
          </a:p>
          <a:p>
            <a:pPr algn="l" marL="834997" indent="-417498" lvl="1">
              <a:lnSpc>
                <a:spcPts val="5414"/>
              </a:lnSpc>
              <a:buFont typeface="Arial"/>
              <a:buChar char="•"/>
            </a:pPr>
            <a:r>
              <a:rPr lang="en-US" sz="3867" spc="-116">
                <a:solidFill>
                  <a:srgbClr val="000000"/>
                </a:solidFill>
                <a:latin typeface="Arial Bold"/>
              </a:rPr>
              <a:t>Thời Khóa Biểu</a:t>
            </a:r>
          </a:p>
          <a:p>
            <a:pPr algn="l" marL="834997" indent="-417498" lvl="1">
              <a:lnSpc>
                <a:spcPts val="5414"/>
              </a:lnSpc>
              <a:buFont typeface="Arial"/>
              <a:buChar char="•"/>
            </a:pPr>
            <a:r>
              <a:rPr lang="en-US" sz="3867" spc="-116">
                <a:solidFill>
                  <a:srgbClr val="000000"/>
                </a:solidFill>
                <a:latin typeface="Arial Bold"/>
              </a:rPr>
              <a:t>Tốt Nghiệp</a:t>
            </a:r>
          </a:p>
        </p:txBody>
      </p:sp>
      <p:sp>
        <p:nvSpPr>
          <p:cNvPr name="TextBox 7" id="7"/>
          <p:cNvSpPr txBox="true"/>
          <p:nvPr/>
        </p:nvSpPr>
        <p:spPr>
          <a:xfrm rot="0">
            <a:off x="1028700" y="856633"/>
            <a:ext cx="13704102" cy="1466564"/>
          </a:xfrm>
          <a:prstGeom prst="rect">
            <a:avLst/>
          </a:prstGeom>
        </p:spPr>
        <p:txBody>
          <a:bodyPr anchor="t" rtlCol="false" tIns="0" lIns="0" bIns="0" rIns="0">
            <a:spAutoFit/>
          </a:bodyPr>
          <a:lstStyle/>
          <a:p>
            <a:pPr algn="ctr">
              <a:lnSpc>
                <a:spcPts val="10811"/>
              </a:lnSpc>
              <a:spcBef>
                <a:spcPct val="0"/>
              </a:spcBef>
            </a:pPr>
            <a:r>
              <a:rPr lang="en-US" sz="7722" spc="-231">
                <a:solidFill>
                  <a:srgbClr val="000000"/>
                </a:solidFill>
                <a:latin typeface="Arial Bold"/>
              </a:rPr>
              <a:t>1.4 Mô tả yêu cầu chức năng</a:t>
            </a:r>
            <a:r>
              <a:rPr lang="en-US" sz="7722" spc="-231">
                <a:solidFill>
                  <a:srgbClr val="000000"/>
                </a:solidFill>
                <a:latin typeface="Arial Bold"/>
              </a:rPr>
              <a: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69986"/>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446577" y="4322616"/>
            <a:ext cx="6427343" cy="3686646"/>
            <a:chOff x="0" y="0"/>
            <a:chExt cx="7981950" cy="4578350"/>
          </a:xfrm>
        </p:grpSpPr>
        <p:sp>
          <p:nvSpPr>
            <p:cNvPr name="Freeform 3" id="3"/>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4" id="4"/>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5" id="5"/>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000000"/>
            </a:solidFill>
          </p:spPr>
        </p:sp>
        <p:sp>
          <p:nvSpPr>
            <p:cNvPr name="Freeform 6" id="6"/>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000000"/>
            </a:solidFill>
          </p:spPr>
        </p:sp>
        <p:sp>
          <p:nvSpPr>
            <p:cNvPr name="Freeform 7" id="7"/>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2"/>
              <a:stretch>
                <a:fillRect l="0" t="-3228" r="0" b="-3228"/>
              </a:stretch>
            </a:blipFill>
          </p:spPr>
        </p:sp>
      </p:grpSp>
      <p:grpSp>
        <p:nvGrpSpPr>
          <p:cNvPr name="Group 8" id="8"/>
          <p:cNvGrpSpPr>
            <a:grpSpLocks noChangeAspect="true"/>
          </p:cNvGrpSpPr>
          <p:nvPr/>
        </p:nvGrpSpPr>
        <p:grpSpPr>
          <a:xfrm rot="0">
            <a:off x="14315571" y="3180864"/>
            <a:ext cx="2338943" cy="4628002"/>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11189" t="0" r="-111189"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000000"/>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000000"/>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000000"/>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00000"/>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sp>
        <p:nvSpPr>
          <p:cNvPr name="Freeform 18" id="18"/>
          <p:cNvSpPr/>
          <p:nvPr/>
        </p:nvSpPr>
        <p:spPr>
          <a:xfrm flipH="false" flipV="false" rot="740463">
            <a:off x="-1469282" y="7969355"/>
            <a:ext cx="3724648" cy="3089267"/>
          </a:xfrm>
          <a:custGeom>
            <a:avLst/>
            <a:gdLst/>
            <a:ahLst/>
            <a:cxnLst/>
            <a:rect r="r" b="b" t="t" l="l"/>
            <a:pathLst>
              <a:path h="3089267" w="3724648">
                <a:moveTo>
                  <a:pt x="0" y="0"/>
                </a:moveTo>
                <a:lnTo>
                  <a:pt x="3724648" y="0"/>
                </a:lnTo>
                <a:lnTo>
                  <a:pt x="3724648" y="3089267"/>
                </a:lnTo>
                <a:lnTo>
                  <a:pt x="0" y="3089267"/>
                </a:lnTo>
                <a:lnTo>
                  <a:pt x="0" y="0"/>
                </a:lnTo>
                <a:close/>
              </a:path>
            </a:pathLst>
          </a:custGeom>
          <a:blipFill>
            <a:blip r:embed="rId4"/>
            <a:stretch>
              <a:fillRect l="0" t="0" r="0" b="0"/>
            </a:stretch>
          </a:blipFill>
        </p:spPr>
      </p:sp>
      <p:sp>
        <p:nvSpPr>
          <p:cNvPr name="Freeform 19" id="19"/>
          <p:cNvSpPr/>
          <p:nvPr/>
        </p:nvSpPr>
        <p:spPr>
          <a:xfrm flipH="false" flipV="false" rot="-6209507">
            <a:off x="13944013" y="5091470"/>
            <a:ext cx="5421003" cy="5136400"/>
          </a:xfrm>
          <a:custGeom>
            <a:avLst/>
            <a:gdLst/>
            <a:ahLst/>
            <a:cxnLst/>
            <a:rect r="r" b="b" t="t" l="l"/>
            <a:pathLst>
              <a:path h="5136400" w="5421003">
                <a:moveTo>
                  <a:pt x="0" y="0"/>
                </a:moveTo>
                <a:lnTo>
                  <a:pt x="5421003" y="0"/>
                </a:lnTo>
                <a:lnTo>
                  <a:pt x="5421003" y="5136400"/>
                </a:lnTo>
                <a:lnTo>
                  <a:pt x="0" y="5136400"/>
                </a:lnTo>
                <a:lnTo>
                  <a:pt x="0" y="0"/>
                </a:lnTo>
                <a:close/>
              </a:path>
            </a:pathLst>
          </a:custGeom>
          <a:blipFill>
            <a:blip r:embed="rId5"/>
            <a:stretch>
              <a:fillRect l="0" t="0" r="0" b="0"/>
            </a:stretch>
          </a:blipFill>
        </p:spPr>
      </p:sp>
      <p:sp>
        <p:nvSpPr>
          <p:cNvPr name="TextBox 20" id="20"/>
          <p:cNvSpPr txBox="true"/>
          <p:nvPr/>
        </p:nvSpPr>
        <p:spPr>
          <a:xfrm rot="0">
            <a:off x="1396093" y="2731127"/>
            <a:ext cx="9507116" cy="2246294"/>
          </a:xfrm>
          <a:prstGeom prst="rect">
            <a:avLst/>
          </a:prstGeom>
        </p:spPr>
        <p:txBody>
          <a:bodyPr anchor="t" rtlCol="false" tIns="0" lIns="0" bIns="0" rIns="0">
            <a:spAutoFit/>
          </a:bodyPr>
          <a:lstStyle/>
          <a:p>
            <a:pPr algn="l">
              <a:lnSpc>
                <a:spcPts val="5684"/>
              </a:lnSpc>
            </a:pPr>
            <a:r>
              <a:rPr lang="en-US" sz="4737">
                <a:solidFill>
                  <a:srgbClr val="100F0D"/>
                </a:solidFill>
                <a:latin typeface="Arial Bold"/>
              </a:rPr>
              <a:t>2.1 Phân tích lựa chọn kiến trúc </a:t>
            </a:r>
          </a:p>
          <a:p>
            <a:pPr algn="l">
              <a:lnSpc>
                <a:spcPts val="5684"/>
              </a:lnSpc>
            </a:pPr>
            <a:r>
              <a:rPr lang="en-US" sz="4737">
                <a:solidFill>
                  <a:srgbClr val="100F0D"/>
                </a:solidFill>
                <a:latin typeface="Arial Bold"/>
              </a:rPr>
              <a:t>2.2 Thuận lợi và khó khăn.</a:t>
            </a:r>
          </a:p>
          <a:p>
            <a:pPr algn="l">
              <a:lnSpc>
                <a:spcPts val="5684"/>
              </a:lnSpc>
            </a:pPr>
            <a:r>
              <a:rPr lang="en-US" sz="4737">
                <a:solidFill>
                  <a:srgbClr val="100F0D"/>
                </a:solidFill>
                <a:latin typeface="Arial Bold"/>
              </a:rPr>
              <a:t>2.3 Các công nghệ sử dụng.</a:t>
            </a:r>
          </a:p>
        </p:txBody>
      </p:sp>
      <p:sp>
        <p:nvSpPr>
          <p:cNvPr name="TextBox 21" id="21"/>
          <p:cNvSpPr txBox="true"/>
          <p:nvPr/>
        </p:nvSpPr>
        <p:spPr>
          <a:xfrm rot="0">
            <a:off x="1028700" y="876300"/>
            <a:ext cx="12208668" cy="1290529"/>
          </a:xfrm>
          <a:prstGeom prst="rect">
            <a:avLst/>
          </a:prstGeom>
        </p:spPr>
        <p:txBody>
          <a:bodyPr anchor="t" rtlCol="false" tIns="0" lIns="0" bIns="0" rIns="0">
            <a:spAutoFit/>
          </a:bodyPr>
          <a:lstStyle/>
          <a:p>
            <a:pPr algn="ctr">
              <a:lnSpc>
                <a:spcPts val="9027"/>
              </a:lnSpc>
            </a:pPr>
            <a:r>
              <a:rPr lang="en-US" sz="7523">
                <a:solidFill>
                  <a:srgbClr val="100F0D"/>
                </a:solidFill>
                <a:latin typeface="Arial Bold"/>
              </a:rPr>
              <a:t>Chương 2: Cơ sở lý thuyết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69986"/>
        </a:solidFill>
      </p:bgPr>
    </p:bg>
    <p:spTree>
      <p:nvGrpSpPr>
        <p:cNvPr id="1" name=""/>
        <p:cNvGrpSpPr/>
        <p:nvPr/>
      </p:nvGrpSpPr>
      <p:grpSpPr>
        <a:xfrm>
          <a:off x="0" y="0"/>
          <a:ext cx="0" cy="0"/>
          <a:chOff x="0" y="0"/>
          <a:chExt cx="0" cy="0"/>
        </a:xfrm>
      </p:grpSpPr>
      <p:sp>
        <p:nvSpPr>
          <p:cNvPr name="Freeform 2" id="2"/>
          <p:cNvSpPr/>
          <p:nvPr/>
        </p:nvSpPr>
        <p:spPr>
          <a:xfrm flipH="false" flipV="false" rot="-891283">
            <a:off x="16724522" y="-766412"/>
            <a:ext cx="3460949" cy="3266271"/>
          </a:xfrm>
          <a:custGeom>
            <a:avLst/>
            <a:gdLst/>
            <a:ahLst/>
            <a:cxnLst/>
            <a:rect r="r" b="b" t="t" l="l"/>
            <a:pathLst>
              <a:path h="3266271" w="3460949">
                <a:moveTo>
                  <a:pt x="0" y="0"/>
                </a:moveTo>
                <a:lnTo>
                  <a:pt x="3460950" y="0"/>
                </a:lnTo>
                <a:lnTo>
                  <a:pt x="3460950" y="3266271"/>
                </a:lnTo>
                <a:lnTo>
                  <a:pt x="0" y="3266271"/>
                </a:lnTo>
                <a:lnTo>
                  <a:pt x="0" y="0"/>
                </a:lnTo>
                <a:close/>
              </a:path>
            </a:pathLst>
          </a:custGeom>
          <a:blipFill>
            <a:blip r:embed="rId2"/>
            <a:stretch>
              <a:fillRect l="0" t="0" r="0" b="0"/>
            </a:stretch>
          </a:blipFill>
        </p:spPr>
      </p:sp>
      <p:sp>
        <p:nvSpPr>
          <p:cNvPr name="Freeform 3" id="3"/>
          <p:cNvSpPr/>
          <p:nvPr/>
        </p:nvSpPr>
        <p:spPr>
          <a:xfrm flipH="false" flipV="false" rot="677844">
            <a:off x="-1139300" y="7733596"/>
            <a:ext cx="3910634" cy="3328927"/>
          </a:xfrm>
          <a:custGeom>
            <a:avLst/>
            <a:gdLst/>
            <a:ahLst/>
            <a:cxnLst/>
            <a:rect r="r" b="b" t="t" l="l"/>
            <a:pathLst>
              <a:path h="3328927" w="3910634">
                <a:moveTo>
                  <a:pt x="0" y="0"/>
                </a:moveTo>
                <a:lnTo>
                  <a:pt x="3910634" y="0"/>
                </a:lnTo>
                <a:lnTo>
                  <a:pt x="3910634" y="3328927"/>
                </a:lnTo>
                <a:lnTo>
                  <a:pt x="0" y="3328927"/>
                </a:lnTo>
                <a:lnTo>
                  <a:pt x="0" y="0"/>
                </a:lnTo>
                <a:close/>
              </a:path>
            </a:pathLst>
          </a:custGeom>
          <a:blipFill>
            <a:blip r:embed="rId3"/>
            <a:stretch>
              <a:fillRect l="0" t="0" r="0" b="0"/>
            </a:stretch>
          </a:blipFill>
        </p:spPr>
      </p:sp>
      <p:sp>
        <p:nvSpPr>
          <p:cNvPr name="TextBox 4" id="4"/>
          <p:cNvSpPr txBox="true"/>
          <p:nvPr/>
        </p:nvSpPr>
        <p:spPr>
          <a:xfrm rot="0">
            <a:off x="816017" y="723848"/>
            <a:ext cx="14903291" cy="1266825"/>
          </a:xfrm>
          <a:prstGeom prst="rect">
            <a:avLst/>
          </a:prstGeom>
        </p:spPr>
        <p:txBody>
          <a:bodyPr anchor="t" rtlCol="false" tIns="0" lIns="0" bIns="0" rIns="0">
            <a:spAutoFit/>
          </a:bodyPr>
          <a:lstStyle/>
          <a:p>
            <a:pPr algn="ctr">
              <a:lnSpc>
                <a:spcPts val="8880"/>
              </a:lnSpc>
            </a:pPr>
            <a:r>
              <a:rPr lang="en-US" sz="7400">
                <a:solidFill>
                  <a:srgbClr val="000000"/>
                </a:solidFill>
                <a:latin typeface="Arial Bold"/>
              </a:rPr>
              <a:t>2.1 Phân tích lựa chọn kiến trúc</a:t>
            </a:r>
          </a:p>
        </p:txBody>
      </p:sp>
      <p:sp>
        <p:nvSpPr>
          <p:cNvPr name="TextBox 5" id="5"/>
          <p:cNvSpPr txBox="true"/>
          <p:nvPr/>
        </p:nvSpPr>
        <p:spPr>
          <a:xfrm rot="0">
            <a:off x="2390911" y="2496784"/>
            <a:ext cx="13506177" cy="2194661"/>
          </a:xfrm>
          <a:prstGeom prst="rect">
            <a:avLst/>
          </a:prstGeom>
        </p:spPr>
        <p:txBody>
          <a:bodyPr anchor="t" rtlCol="false" tIns="0" lIns="0" bIns="0" rIns="0">
            <a:spAutoFit/>
          </a:bodyPr>
          <a:lstStyle/>
          <a:p>
            <a:pPr algn="ctr">
              <a:lnSpc>
                <a:spcPts val="8709"/>
              </a:lnSpc>
              <a:spcBef>
                <a:spcPct val="0"/>
              </a:spcBef>
            </a:pPr>
            <a:r>
              <a:rPr lang="en-US" sz="6221">
                <a:solidFill>
                  <a:srgbClr val="000000"/>
                </a:solidFill>
                <a:latin typeface="Arimo Bold"/>
              </a:rPr>
              <a:t>Thiết kế theo mô hình kiến trúc Microservices</a:t>
            </a:r>
          </a:p>
        </p:txBody>
      </p:sp>
      <p:grpSp>
        <p:nvGrpSpPr>
          <p:cNvPr name="Group 6" id="6"/>
          <p:cNvGrpSpPr>
            <a:grpSpLocks noChangeAspect="true"/>
          </p:cNvGrpSpPr>
          <p:nvPr/>
        </p:nvGrpSpPr>
        <p:grpSpPr>
          <a:xfrm rot="0">
            <a:off x="5563704" y="5016530"/>
            <a:ext cx="7395152" cy="4241770"/>
            <a:chOff x="0" y="0"/>
            <a:chExt cx="7981950" cy="4578350"/>
          </a:xfrm>
        </p:grpSpPr>
        <p:sp>
          <p:nvSpPr>
            <p:cNvPr name="Freeform 7" id="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8" id="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9" id="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000000"/>
            </a:solidFill>
          </p:spPr>
        </p:sp>
        <p:sp>
          <p:nvSpPr>
            <p:cNvPr name="Freeform 10" id="1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000000"/>
            </a:solidFill>
          </p:spPr>
        </p:sp>
        <p:sp>
          <p:nvSpPr>
            <p:cNvPr name="Freeform 11" id="1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0" t="-135" r="0" b="-135"/>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3371" y="2715548"/>
            <a:ext cx="7860629" cy="5808405"/>
            <a:chOff x="0" y="0"/>
            <a:chExt cx="2070289" cy="1529786"/>
          </a:xfrm>
        </p:grpSpPr>
        <p:sp>
          <p:nvSpPr>
            <p:cNvPr name="Freeform 3" id="3"/>
            <p:cNvSpPr/>
            <p:nvPr/>
          </p:nvSpPr>
          <p:spPr>
            <a:xfrm flipH="false" flipV="false" rot="0">
              <a:off x="0" y="0"/>
              <a:ext cx="2070289" cy="1529786"/>
            </a:xfrm>
            <a:custGeom>
              <a:avLst/>
              <a:gdLst/>
              <a:ahLst/>
              <a:cxnLst/>
              <a:rect r="r" b="b" t="t" l="l"/>
              <a:pathLst>
                <a:path h="1529786" w="2070289">
                  <a:moveTo>
                    <a:pt x="98490" y="0"/>
                  </a:moveTo>
                  <a:lnTo>
                    <a:pt x="1971799" y="0"/>
                  </a:lnTo>
                  <a:cubicBezTo>
                    <a:pt x="1997920" y="0"/>
                    <a:pt x="2022972" y="10377"/>
                    <a:pt x="2041442" y="28847"/>
                  </a:cubicBezTo>
                  <a:cubicBezTo>
                    <a:pt x="2059913" y="47317"/>
                    <a:pt x="2070289" y="72369"/>
                    <a:pt x="2070289" y="98490"/>
                  </a:cubicBezTo>
                  <a:lnTo>
                    <a:pt x="2070289" y="1431296"/>
                  </a:lnTo>
                  <a:cubicBezTo>
                    <a:pt x="2070289" y="1457417"/>
                    <a:pt x="2059913" y="1482468"/>
                    <a:pt x="2041442" y="1500939"/>
                  </a:cubicBezTo>
                  <a:cubicBezTo>
                    <a:pt x="2022972" y="1519409"/>
                    <a:pt x="1997920" y="1529786"/>
                    <a:pt x="1971799" y="1529786"/>
                  </a:cubicBezTo>
                  <a:lnTo>
                    <a:pt x="98490" y="1529786"/>
                  </a:lnTo>
                  <a:cubicBezTo>
                    <a:pt x="44095" y="1529786"/>
                    <a:pt x="0" y="1485690"/>
                    <a:pt x="0" y="1431296"/>
                  </a:cubicBezTo>
                  <a:lnTo>
                    <a:pt x="0" y="98490"/>
                  </a:lnTo>
                  <a:cubicBezTo>
                    <a:pt x="0" y="72369"/>
                    <a:pt x="10377" y="47317"/>
                    <a:pt x="28847" y="28847"/>
                  </a:cubicBezTo>
                  <a:cubicBezTo>
                    <a:pt x="47317" y="10377"/>
                    <a:pt x="72369" y="0"/>
                    <a:pt x="98490" y="0"/>
                  </a:cubicBezTo>
                  <a:close/>
                </a:path>
              </a:pathLst>
            </a:custGeom>
            <a:solidFill>
              <a:srgbClr val="AADFD4"/>
            </a:solidFill>
          </p:spPr>
        </p:sp>
        <p:sp>
          <p:nvSpPr>
            <p:cNvPr name="TextBox 4" id="4"/>
            <p:cNvSpPr txBox="true"/>
            <p:nvPr/>
          </p:nvSpPr>
          <p:spPr>
            <a:xfrm>
              <a:off x="0" y="-38100"/>
              <a:ext cx="2070289" cy="1567886"/>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9658350" y="2715548"/>
            <a:ext cx="8395020" cy="5942003"/>
            <a:chOff x="0" y="0"/>
            <a:chExt cx="2211034" cy="1564972"/>
          </a:xfrm>
        </p:grpSpPr>
        <p:sp>
          <p:nvSpPr>
            <p:cNvPr name="Freeform 6" id="6"/>
            <p:cNvSpPr/>
            <p:nvPr/>
          </p:nvSpPr>
          <p:spPr>
            <a:xfrm flipH="false" flipV="false" rot="0">
              <a:off x="0" y="0"/>
              <a:ext cx="2211034" cy="1564972"/>
            </a:xfrm>
            <a:custGeom>
              <a:avLst/>
              <a:gdLst/>
              <a:ahLst/>
              <a:cxnLst/>
              <a:rect r="r" b="b" t="t" l="l"/>
              <a:pathLst>
                <a:path h="1564972" w="2211034">
                  <a:moveTo>
                    <a:pt x="92220" y="0"/>
                  </a:moveTo>
                  <a:lnTo>
                    <a:pt x="2118814" y="0"/>
                  </a:lnTo>
                  <a:cubicBezTo>
                    <a:pt x="2143272" y="0"/>
                    <a:pt x="2166729" y="9716"/>
                    <a:pt x="2184023" y="27011"/>
                  </a:cubicBezTo>
                  <a:cubicBezTo>
                    <a:pt x="2201318" y="44305"/>
                    <a:pt x="2211034" y="67762"/>
                    <a:pt x="2211034" y="92220"/>
                  </a:cubicBezTo>
                  <a:lnTo>
                    <a:pt x="2211034" y="1472752"/>
                  </a:lnTo>
                  <a:cubicBezTo>
                    <a:pt x="2211034" y="1497210"/>
                    <a:pt x="2201318" y="1520666"/>
                    <a:pt x="2184023" y="1537961"/>
                  </a:cubicBezTo>
                  <a:cubicBezTo>
                    <a:pt x="2166729" y="1555256"/>
                    <a:pt x="2143272" y="1564972"/>
                    <a:pt x="2118814" y="1564972"/>
                  </a:cubicBezTo>
                  <a:lnTo>
                    <a:pt x="92220" y="1564972"/>
                  </a:lnTo>
                  <a:cubicBezTo>
                    <a:pt x="67762" y="1564972"/>
                    <a:pt x="44305" y="1555256"/>
                    <a:pt x="27011" y="1537961"/>
                  </a:cubicBezTo>
                  <a:cubicBezTo>
                    <a:pt x="9716" y="1520666"/>
                    <a:pt x="0" y="1497210"/>
                    <a:pt x="0" y="1472752"/>
                  </a:cubicBezTo>
                  <a:lnTo>
                    <a:pt x="0" y="92220"/>
                  </a:lnTo>
                  <a:cubicBezTo>
                    <a:pt x="0" y="67762"/>
                    <a:pt x="9716" y="44305"/>
                    <a:pt x="27011" y="27011"/>
                  </a:cubicBezTo>
                  <a:cubicBezTo>
                    <a:pt x="44305" y="9716"/>
                    <a:pt x="67762" y="0"/>
                    <a:pt x="92220" y="0"/>
                  </a:cubicBezTo>
                  <a:close/>
                </a:path>
              </a:pathLst>
            </a:custGeom>
            <a:solidFill>
              <a:srgbClr val="AADFD4"/>
            </a:solidFill>
          </p:spPr>
        </p:sp>
        <p:sp>
          <p:nvSpPr>
            <p:cNvPr name="TextBox 7" id="7"/>
            <p:cNvSpPr txBox="true"/>
            <p:nvPr/>
          </p:nvSpPr>
          <p:spPr>
            <a:xfrm>
              <a:off x="0" y="-38100"/>
              <a:ext cx="2211034" cy="1603072"/>
            </a:xfrm>
            <a:prstGeom prst="rect">
              <a:avLst/>
            </a:prstGeom>
          </p:spPr>
          <p:txBody>
            <a:bodyPr anchor="ctr" rtlCol="false" tIns="50800" lIns="50800" bIns="50800" rIns="50800"/>
            <a:lstStyle/>
            <a:p>
              <a:pPr algn="ctr">
                <a:lnSpc>
                  <a:spcPts val="2100"/>
                </a:lnSpc>
              </a:pPr>
            </a:p>
          </p:txBody>
        </p:sp>
      </p:grpSp>
      <p:sp>
        <p:nvSpPr>
          <p:cNvPr name="Freeform 8" id="8"/>
          <p:cNvSpPr/>
          <p:nvPr/>
        </p:nvSpPr>
        <p:spPr>
          <a:xfrm flipH="false" flipV="false" rot="-2360308">
            <a:off x="3479355" y="788622"/>
            <a:ext cx="2004322" cy="1874041"/>
          </a:xfrm>
          <a:custGeom>
            <a:avLst/>
            <a:gdLst/>
            <a:ahLst/>
            <a:cxnLst/>
            <a:rect r="r" b="b" t="t" l="l"/>
            <a:pathLst>
              <a:path h="1874041" w="2004322">
                <a:moveTo>
                  <a:pt x="0" y="0"/>
                </a:moveTo>
                <a:lnTo>
                  <a:pt x="2004323" y="0"/>
                </a:lnTo>
                <a:lnTo>
                  <a:pt x="2004323" y="1874042"/>
                </a:lnTo>
                <a:lnTo>
                  <a:pt x="0" y="1874042"/>
                </a:lnTo>
                <a:lnTo>
                  <a:pt x="0" y="0"/>
                </a:lnTo>
                <a:close/>
              </a:path>
            </a:pathLst>
          </a:custGeom>
          <a:blipFill>
            <a:blip r:embed="rId2"/>
            <a:stretch>
              <a:fillRect l="0" t="0" r="0" b="0"/>
            </a:stretch>
          </a:blipFill>
        </p:spPr>
      </p:sp>
      <p:sp>
        <p:nvSpPr>
          <p:cNvPr name="Freeform 9" id="9"/>
          <p:cNvSpPr/>
          <p:nvPr/>
        </p:nvSpPr>
        <p:spPr>
          <a:xfrm flipH="false" flipV="false" rot="0">
            <a:off x="1422282" y="2078871"/>
            <a:ext cx="7442982" cy="1525811"/>
          </a:xfrm>
          <a:custGeom>
            <a:avLst/>
            <a:gdLst/>
            <a:ahLst/>
            <a:cxnLst/>
            <a:rect r="r" b="b" t="t" l="l"/>
            <a:pathLst>
              <a:path h="1525811" w="7442982">
                <a:moveTo>
                  <a:pt x="0" y="0"/>
                </a:moveTo>
                <a:lnTo>
                  <a:pt x="7442982" y="0"/>
                </a:lnTo>
                <a:lnTo>
                  <a:pt x="7442982" y="1525811"/>
                </a:lnTo>
                <a:lnTo>
                  <a:pt x="0" y="1525811"/>
                </a:lnTo>
                <a:lnTo>
                  <a:pt x="0" y="0"/>
                </a:lnTo>
                <a:close/>
              </a:path>
            </a:pathLst>
          </a:custGeom>
          <a:blipFill>
            <a:blip r:embed="rId3"/>
            <a:stretch>
              <a:fillRect l="0" t="0" r="0" b="0"/>
            </a:stretch>
          </a:blipFill>
        </p:spPr>
      </p:sp>
      <p:sp>
        <p:nvSpPr>
          <p:cNvPr name="Freeform 10" id="10"/>
          <p:cNvSpPr/>
          <p:nvPr/>
        </p:nvSpPr>
        <p:spPr>
          <a:xfrm flipH="false" flipV="false" rot="0">
            <a:off x="9684599" y="2078871"/>
            <a:ext cx="8368771" cy="1525811"/>
          </a:xfrm>
          <a:custGeom>
            <a:avLst/>
            <a:gdLst/>
            <a:ahLst/>
            <a:cxnLst/>
            <a:rect r="r" b="b" t="t" l="l"/>
            <a:pathLst>
              <a:path h="1525811" w="8368771">
                <a:moveTo>
                  <a:pt x="0" y="0"/>
                </a:moveTo>
                <a:lnTo>
                  <a:pt x="8368771" y="0"/>
                </a:lnTo>
                <a:lnTo>
                  <a:pt x="8368771" y="1525811"/>
                </a:lnTo>
                <a:lnTo>
                  <a:pt x="0" y="1525811"/>
                </a:lnTo>
                <a:lnTo>
                  <a:pt x="0" y="0"/>
                </a:lnTo>
                <a:close/>
              </a:path>
            </a:pathLst>
          </a:custGeom>
          <a:blipFill>
            <a:blip r:embed="rId3"/>
            <a:stretch>
              <a:fillRect l="0" t="-6219" r="0" b="-6219"/>
            </a:stretch>
          </a:blipFill>
        </p:spPr>
      </p:sp>
      <p:sp>
        <p:nvSpPr>
          <p:cNvPr name="Freeform 11" id="11"/>
          <p:cNvSpPr/>
          <p:nvPr/>
        </p:nvSpPr>
        <p:spPr>
          <a:xfrm flipH="false" flipV="false" rot="-891283">
            <a:off x="16069327" y="-250175"/>
            <a:ext cx="2951801" cy="2785762"/>
          </a:xfrm>
          <a:custGeom>
            <a:avLst/>
            <a:gdLst/>
            <a:ahLst/>
            <a:cxnLst/>
            <a:rect r="r" b="b" t="t" l="l"/>
            <a:pathLst>
              <a:path h="2785762" w="2951801">
                <a:moveTo>
                  <a:pt x="0" y="0"/>
                </a:moveTo>
                <a:lnTo>
                  <a:pt x="2951801" y="0"/>
                </a:lnTo>
                <a:lnTo>
                  <a:pt x="2951801" y="2785762"/>
                </a:lnTo>
                <a:lnTo>
                  <a:pt x="0" y="2785762"/>
                </a:lnTo>
                <a:lnTo>
                  <a:pt x="0" y="0"/>
                </a:lnTo>
                <a:close/>
              </a:path>
            </a:pathLst>
          </a:custGeom>
          <a:blipFill>
            <a:blip r:embed="rId4"/>
            <a:stretch>
              <a:fillRect l="0" t="0" r="0" b="0"/>
            </a:stretch>
          </a:blipFill>
        </p:spPr>
      </p:sp>
      <p:sp>
        <p:nvSpPr>
          <p:cNvPr name="Freeform 12" id="12"/>
          <p:cNvSpPr/>
          <p:nvPr/>
        </p:nvSpPr>
        <p:spPr>
          <a:xfrm flipH="false" flipV="false" rot="677844">
            <a:off x="-926617" y="7593837"/>
            <a:ext cx="3910634" cy="3328927"/>
          </a:xfrm>
          <a:custGeom>
            <a:avLst/>
            <a:gdLst/>
            <a:ahLst/>
            <a:cxnLst/>
            <a:rect r="r" b="b" t="t" l="l"/>
            <a:pathLst>
              <a:path h="3328927" w="3910634">
                <a:moveTo>
                  <a:pt x="0" y="0"/>
                </a:moveTo>
                <a:lnTo>
                  <a:pt x="3910634" y="0"/>
                </a:lnTo>
                <a:lnTo>
                  <a:pt x="3910634" y="3328926"/>
                </a:lnTo>
                <a:lnTo>
                  <a:pt x="0" y="3328926"/>
                </a:lnTo>
                <a:lnTo>
                  <a:pt x="0" y="0"/>
                </a:lnTo>
                <a:close/>
              </a:path>
            </a:pathLst>
          </a:custGeom>
          <a:blipFill>
            <a:blip r:embed="rId5"/>
            <a:stretch>
              <a:fillRect l="0" t="0" r="0" b="0"/>
            </a:stretch>
          </a:blipFill>
        </p:spPr>
      </p:sp>
      <p:sp>
        <p:nvSpPr>
          <p:cNvPr name="Freeform 13" id="13"/>
          <p:cNvSpPr/>
          <p:nvPr/>
        </p:nvSpPr>
        <p:spPr>
          <a:xfrm flipH="false" flipV="false" rot="0">
            <a:off x="13238701" y="365667"/>
            <a:ext cx="2623879" cy="1483684"/>
          </a:xfrm>
          <a:custGeom>
            <a:avLst/>
            <a:gdLst/>
            <a:ahLst/>
            <a:cxnLst/>
            <a:rect r="r" b="b" t="t" l="l"/>
            <a:pathLst>
              <a:path h="1483684" w="2623879">
                <a:moveTo>
                  <a:pt x="0" y="0"/>
                </a:moveTo>
                <a:lnTo>
                  <a:pt x="2623879" y="0"/>
                </a:lnTo>
                <a:lnTo>
                  <a:pt x="2623879" y="1483684"/>
                </a:lnTo>
                <a:lnTo>
                  <a:pt x="0" y="14836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5850580" y="529904"/>
            <a:ext cx="7388121" cy="1095375"/>
          </a:xfrm>
          <a:prstGeom prst="rect">
            <a:avLst/>
          </a:prstGeom>
        </p:spPr>
        <p:txBody>
          <a:bodyPr anchor="t" rtlCol="false" tIns="0" lIns="0" bIns="0" rIns="0">
            <a:spAutoFit/>
          </a:bodyPr>
          <a:lstStyle/>
          <a:p>
            <a:pPr algn="ctr">
              <a:lnSpc>
                <a:spcPts val="7655"/>
              </a:lnSpc>
            </a:pPr>
            <a:r>
              <a:rPr lang="en-US" sz="6379">
                <a:solidFill>
                  <a:srgbClr val="000000"/>
                </a:solidFill>
                <a:latin typeface="Arial Bold"/>
              </a:rPr>
              <a:t>Lý luận lý do chọn</a:t>
            </a:r>
          </a:p>
        </p:txBody>
      </p:sp>
      <p:sp>
        <p:nvSpPr>
          <p:cNvPr name="TextBox 15" id="15"/>
          <p:cNvSpPr txBox="true"/>
          <p:nvPr/>
        </p:nvSpPr>
        <p:spPr>
          <a:xfrm rot="0">
            <a:off x="3373256" y="2228369"/>
            <a:ext cx="3680859" cy="857250"/>
          </a:xfrm>
          <a:prstGeom prst="rect">
            <a:avLst/>
          </a:prstGeom>
        </p:spPr>
        <p:txBody>
          <a:bodyPr anchor="t" rtlCol="false" tIns="0" lIns="0" bIns="0" rIns="0">
            <a:spAutoFit/>
          </a:bodyPr>
          <a:lstStyle/>
          <a:p>
            <a:pPr algn="ctr">
              <a:lnSpc>
                <a:spcPts val="6299"/>
              </a:lnSpc>
              <a:spcBef>
                <a:spcPct val="0"/>
              </a:spcBef>
            </a:pPr>
            <a:r>
              <a:rPr lang="en-US" sz="4500">
                <a:solidFill>
                  <a:srgbClr val="FFFFFF"/>
                </a:solidFill>
                <a:latin typeface="Arial"/>
              </a:rPr>
              <a:t>Monolithic</a:t>
            </a:r>
          </a:p>
        </p:txBody>
      </p:sp>
      <p:sp>
        <p:nvSpPr>
          <p:cNvPr name="TextBox 16" id="16"/>
          <p:cNvSpPr txBox="true"/>
          <p:nvPr/>
        </p:nvSpPr>
        <p:spPr>
          <a:xfrm rot="0">
            <a:off x="11486709" y="2228369"/>
            <a:ext cx="3838760" cy="857250"/>
          </a:xfrm>
          <a:prstGeom prst="rect">
            <a:avLst/>
          </a:prstGeom>
        </p:spPr>
        <p:txBody>
          <a:bodyPr anchor="t" rtlCol="false" tIns="0" lIns="0" bIns="0" rIns="0">
            <a:spAutoFit/>
          </a:bodyPr>
          <a:lstStyle/>
          <a:p>
            <a:pPr algn="ctr">
              <a:lnSpc>
                <a:spcPts val="6299"/>
              </a:lnSpc>
              <a:spcBef>
                <a:spcPct val="0"/>
              </a:spcBef>
            </a:pPr>
            <a:r>
              <a:rPr lang="en-US" sz="4500">
                <a:solidFill>
                  <a:srgbClr val="FFFFFF"/>
                </a:solidFill>
                <a:latin typeface="Arial"/>
              </a:rPr>
              <a:t>Microservices</a:t>
            </a:r>
          </a:p>
        </p:txBody>
      </p:sp>
      <p:sp>
        <p:nvSpPr>
          <p:cNvPr name="TextBox 17" id="17"/>
          <p:cNvSpPr txBox="true"/>
          <p:nvPr/>
        </p:nvSpPr>
        <p:spPr>
          <a:xfrm rot="0">
            <a:off x="1283371" y="3935883"/>
            <a:ext cx="7860629" cy="533400"/>
          </a:xfrm>
          <a:prstGeom prst="rect">
            <a:avLst/>
          </a:prstGeom>
        </p:spPr>
        <p:txBody>
          <a:bodyPr anchor="t" rtlCol="false" tIns="0" lIns="0" bIns="0" rIns="0">
            <a:spAutoFit/>
          </a:bodyPr>
          <a:lstStyle/>
          <a:p>
            <a:pPr algn="l" marL="647700" indent="-323850" lvl="1">
              <a:lnSpc>
                <a:spcPts val="4200"/>
              </a:lnSpc>
              <a:spcBef>
                <a:spcPct val="0"/>
              </a:spcBef>
              <a:buFont typeface="Arial"/>
              <a:buChar char="•"/>
            </a:pPr>
            <a:r>
              <a:rPr lang="en-US" sz="3000">
                <a:solidFill>
                  <a:srgbClr val="000000"/>
                </a:solidFill>
                <a:latin typeface="Arimo Bold"/>
              </a:rPr>
              <a:t>Cồng kềnh</a:t>
            </a:r>
          </a:p>
        </p:txBody>
      </p:sp>
      <p:sp>
        <p:nvSpPr>
          <p:cNvPr name="TextBox 18" id="18"/>
          <p:cNvSpPr txBox="true"/>
          <p:nvPr/>
        </p:nvSpPr>
        <p:spPr>
          <a:xfrm rot="0">
            <a:off x="1283371" y="4792045"/>
            <a:ext cx="7860629" cy="533400"/>
          </a:xfrm>
          <a:prstGeom prst="rect">
            <a:avLst/>
          </a:prstGeom>
        </p:spPr>
        <p:txBody>
          <a:bodyPr anchor="t" rtlCol="false" tIns="0" lIns="0" bIns="0" rIns="0">
            <a:spAutoFit/>
          </a:bodyPr>
          <a:lstStyle/>
          <a:p>
            <a:pPr algn="ctr" marL="647700" indent="-323850" lvl="1">
              <a:lnSpc>
                <a:spcPts val="4200"/>
              </a:lnSpc>
              <a:spcBef>
                <a:spcPct val="0"/>
              </a:spcBef>
              <a:buFont typeface="Arial"/>
              <a:buChar char="•"/>
            </a:pPr>
            <a:r>
              <a:rPr lang="en-US" sz="3000">
                <a:solidFill>
                  <a:srgbClr val="000000"/>
                </a:solidFill>
                <a:latin typeface="Arimo Bold"/>
              </a:rPr>
              <a:t>Tốc độ phát triển càng ngày càng chậm</a:t>
            </a:r>
          </a:p>
        </p:txBody>
      </p:sp>
      <p:sp>
        <p:nvSpPr>
          <p:cNvPr name="TextBox 19" id="19"/>
          <p:cNvSpPr txBox="true"/>
          <p:nvPr/>
        </p:nvSpPr>
        <p:spPr>
          <a:xfrm rot="0">
            <a:off x="1283371" y="5649295"/>
            <a:ext cx="7376338" cy="106680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Arimo Bold"/>
              </a:rPr>
              <a:t>Thiếu linh hoạt. Nếu nâng cấp</a:t>
            </a:r>
          </a:p>
          <a:p>
            <a:pPr algn="l">
              <a:lnSpc>
                <a:spcPts val="4200"/>
              </a:lnSpc>
              <a:spcBef>
                <a:spcPct val="0"/>
              </a:spcBef>
            </a:pPr>
            <a:r>
              <a:rPr lang="en-US" sz="3000">
                <a:solidFill>
                  <a:srgbClr val="000000"/>
                </a:solidFill>
                <a:latin typeface="Arimo Bold"/>
              </a:rPr>
              <a:t>                  </a:t>
            </a:r>
            <a:r>
              <a:rPr lang="en-US" sz="3000">
                <a:solidFill>
                  <a:srgbClr val="000000"/>
                </a:solidFill>
                <a:latin typeface="Arimo Bold"/>
              </a:rPr>
              <a:t>=&gt; gây lãng phí</a:t>
            </a:r>
          </a:p>
        </p:txBody>
      </p:sp>
      <p:sp>
        <p:nvSpPr>
          <p:cNvPr name="TextBox 20" id="20"/>
          <p:cNvSpPr txBox="true"/>
          <p:nvPr/>
        </p:nvSpPr>
        <p:spPr>
          <a:xfrm rot="0">
            <a:off x="1283371" y="7049470"/>
            <a:ext cx="7860629" cy="533400"/>
          </a:xfrm>
          <a:prstGeom prst="rect">
            <a:avLst/>
          </a:prstGeom>
        </p:spPr>
        <p:txBody>
          <a:bodyPr anchor="t" rtlCol="false" tIns="0" lIns="0" bIns="0" rIns="0">
            <a:spAutoFit/>
          </a:bodyPr>
          <a:lstStyle/>
          <a:p>
            <a:pPr algn="l" marL="647700" indent="-323850" lvl="1">
              <a:lnSpc>
                <a:spcPts val="4200"/>
              </a:lnSpc>
              <a:spcBef>
                <a:spcPct val="0"/>
              </a:spcBef>
              <a:buFont typeface="Arial"/>
              <a:buChar char="•"/>
            </a:pPr>
            <a:r>
              <a:rPr lang="en-US" sz="3000">
                <a:solidFill>
                  <a:srgbClr val="000000"/>
                </a:solidFill>
                <a:latin typeface="Arimo Bold"/>
              </a:rPr>
              <a:t>Độ tin tưởng thấp</a:t>
            </a:r>
          </a:p>
        </p:txBody>
      </p:sp>
      <p:sp>
        <p:nvSpPr>
          <p:cNvPr name="TextBox 21" id="21"/>
          <p:cNvSpPr txBox="true"/>
          <p:nvPr/>
        </p:nvSpPr>
        <p:spPr>
          <a:xfrm rot="0">
            <a:off x="9658350" y="4589480"/>
            <a:ext cx="8077725" cy="507365"/>
          </a:xfrm>
          <a:prstGeom prst="rect">
            <a:avLst/>
          </a:prstGeom>
        </p:spPr>
        <p:txBody>
          <a:bodyPr anchor="t" rtlCol="false" tIns="0" lIns="0" bIns="0" rIns="0">
            <a:spAutoFit/>
          </a:bodyPr>
          <a:lstStyle/>
          <a:p>
            <a:pPr algn="ctr" marL="626111" indent="-313055" lvl="1">
              <a:lnSpc>
                <a:spcPts val="4060"/>
              </a:lnSpc>
              <a:spcBef>
                <a:spcPct val="0"/>
              </a:spcBef>
              <a:buFont typeface="Arial"/>
              <a:buChar char="•"/>
            </a:pPr>
            <a:r>
              <a:rPr lang="en-US" sz="2900">
                <a:solidFill>
                  <a:srgbClr val="000000"/>
                </a:solidFill>
                <a:latin typeface="Arimo Bold"/>
              </a:rPr>
              <a:t>Các khối phần mềm được chia nhỏ thành</a:t>
            </a:r>
          </a:p>
        </p:txBody>
      </p:sp>
      <p:sp>
        <p:nvSpPr>
          <p:cNvPr name="TextBox 22" id="22"/>
          <p:cNvSpPr txBox="true"/>
          <p:nvPr/>
        </p:nvSpPr>
        <p:spPr>
          <a:xfrm rot="0">
            <a:off x="9684599" y="5658820"/>
            <a:ext cx="7834381" cy="507365"/>
          </a:xfrm>
          <a:prstGeom prst="rect">
            <a:avLst/>
          </a:prstGeom>
        </p:spPr>
        <p:txBody>
          <a:bodyPr anchor="t" rtlCol="false" tIns="0" lIns="0" bIns="0" rIns="0">
            <a:spAutoFit/>
          </a:bodyPr>
          <a:lstStyle/>
          <a:p>
            <a:pPr algn="l" marL="626111" indent="-313055" lvl="1">
              <a:lnSpc>
                <a:spcPts val="4060"/>
              </a:lnSpc>
              <a:spcBef>
                <a:spcPct val="0"/>
              </a:spcBef>
              <a:buFont typeface="Arial"/>
              <a:buChar char="•"/>
            </a:pPr>
            <a:r>
              <a:rPr lang="en-US" sz="2900">
                <a:solidFill>
                  <a:srgbClr val="000000"/>
                </a:solidFill>
                <a:latin typeface="Arimo Bold"/>
              </a:rPr>
              <a:t>Không bị phụ thuộc vào nhau</a:t>
            </a:r>
          </a:p>
        </p:txBody>
      </p:sp>
      <p:sp>
        <p:nvSpPr>
          <p:cNvPr name="TextBox 23" id="23"/>
          <p:cNvSpPr txBox="true"/>
          <p:nvPr/>
        </p:nvSpPr>
        <p:spPr>
          <a:xfrm rot="0">
            <a:off x="9684599" y="6556710"/>
            <a:ext cx="7834381" cy="507365"/>
          </a:xfrm>
          <a:prstGeom prst="rect">
            <a:avLst/>
          </a:prstGeom>
        </p:spPr>
        <p:txBody>
          <a:bodyPr anchor="t" rtlCol="false" tIns="0" lIns="0" bIns="0" rIns="0">
            <a:spAutoFit/>
          </a:bodyPr>
          <a:lstStyle/>
          <a:p>
            <a:pPr algn="l" marL="626111" indent="-313055" lvl="1">
              <a:lnSpc>
                <a:spcPts val="4060"/>
              </a:lnSpc>
              <a:spcBef>
                <a:spcPct val="0"/>
              </a:spcBef>
              <a:buFont typeface="Arial"/>
              <a:buChar char="•"/>
            </a:pPr>
            <a:r>
              <a:rPr lang="en-US" sz="2900">
                <a:solidFill>
                  <a:srgbClr val="000000"/>
                </a:solidFill>
                <a:latin typeface="Arimo Bold"/>
              </a:rPr>
              <a:t>Các service phát triển độc lập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69986"/>
        </a:solidFill>
      </p:bgPr>
    </p:bg>
    <p:spTree>
      <p:nvGrpSpPr>
        <p:cNvPr id="1" name=""/>
        <p:cNvGrpSpPr/>
        <p:nvPr/>
      </p:nvGrpSpPr>
      <p:grpSpPr>
        <a:xfrm>
          <a:off x="0" y="0"/>
          <a:ext cx="0" cy="0"/>
          <a:chOff x="0" y="0"/>
          <a:chExt cx="0" cy="0"/>
        </a:xfrm>
      </p:grpSpPr>
      <p:sp>
        <p:nvSpPr>
          <p:cNvPr name="Freeform 2" id="2"/>
          <p:cNvSpPr/>
          <p:nvPr/>
        </p:nvSpPr>
        <p:spPr>
          <a:xfrm flipH="false" flipV="false" rot="-891283">
            <a:off x="16724522" y="-766412"/>
            <a:ext cx="3460949" cy="3266271"/>
          </a:xfrm>
          <a:custGeom>
            <a:avLst/>
            <a:gdLst/>
            <a:ahLst/>
            <a:cxnLst/>
            <a:rect r="r" b="b" t="t" l="l"/>
            <a:pathLst>
              <a:path h="3266271" w="3460949">
                <a:moveTo>
                  <a:pt x="0" y="0"/>
                </a:moveTo>
                <a:lnTo>
                  <a:pt x="3460950" y="0"/>
                </a:lnTo>
                <a:lnTo>
                  <a:pt x="3460950" y="3266271"/>
                </a:lnTo>
                <a:lnTo>
                  <a:pt x="0" y="3266271"/>
                </a:lnTo>
                <a:lnTo>
                  <a:pt x="0" y="0"/>
                </a:lnTo>
                <a:close/>
              </a:path>
            </a:pathLst>
          </a:custGeom>
          <a:blipFill>
            <a:blip r:embed="rId2"/>
            <a:stretch>
              <a:fillRect l="0" t="0" r="0" b="0"/>
            </a:stretch>
          </a:blipFill>
        </p:spPr>
      </p:sp>
      <p:sp>
        <p:nvSpPr>
          <p:cNvPr name="Freeform 3" id="3"/>
          <p:cNvSpPr/>
          <p:nvPr/>
        </p:nvSpPr>
        <p:spPr>
          <a:xfrm flipH="false" flipV="false" rot="677844">
            <a:off x="5033810" y="9061561"/>
            <a:ext cx="3910634" cy="3328927"/>
          </a:xfrm>
          <a:custGeom>
            <a:avLst/>
            <a:gdLst/>
            <a:ahLst/>
            <a:cxnLst/>
            <a:rect r="r" b="b" t="t" l="l"/>
            <a:pathLst>
              <a:path h="3328927" w="3910634">
                <a:moveTo>
                  <a:pt x="0" y="0"/>
                </a:moveTo>
                <a:lnTo>
                  <a:pt x="3910633" y="0"/>
                </a:lnTo>
                <a:lnTo>
                  <a:pt x="3910633" y="3328927"/>
                </a:lnTo>
                <a:lnTo>
                  <a:pt x="0" y="3328927"/>
                </a:lnTo>
                <a:lnTo>
                  <a:pt x="0" y="0"/>
                </a:lnTo>
                <a:close/>
              </a:path>
            </a:pathLst>
          </a:custGeom>
          <a:blipFill>
            <a:blip r:embed="rId3"/>
            <a:stretch>
              <a:fillRect l="0" t="0" r="0" b="0"/>
            </a:stretch>
          </a:blipFill>
        </p:spPr>
      </p:sp>
      <p:sp>
        <p:nvSpPr>
          <p:cNvPr name="TextBox 4" id="4"/>
          <p:cNvSpPr txBox="true"/>
          <p:nvPr/>
        </p:nvSpPr>
        <p:spPr>
          <a:xfrm rot="0">
            <a:off x="0" y="513855"/>
            <a:ext cx="9144000" cy="924915"/>
          </a:xfrm>
          <a:prstGeom prst="rect">
            <a:avLst/>
          </a:prstGeom>
        </p:spPr>
        <p:txBody>
          <a:bodyPr anchor="t" rtlCol="false" tIns="0" lIns="0" bIns="0" rIns="0">
            <a:spAutoFit/>
          </a:bodyPr>
          <a:lstStyle/>
          <a:p>
            <a:pPr algn="ctr">
              <a:lnSpc>
                <a:spcPts val="6479"/>
              </a:lnSpc>
            </a:pPr>
            <a:r>
              <a:rPr lang="en-US" sz="5399">
                <a:solidFill>
                  <a:srgbClr val="000000"/>
                </a:solidFill>
                <a:latin typeface="Arial Bold"/>
              </a:rPr>
              <a:t>Thuận lợi và khó khăn.</a:t>
            </a:r>
          </a:p>
        </p:txBody>
      </p:sp>
      <p:sp>
        <p:nvSpPr>
          <p:cNvPr name="TextBox 5" id="5"/>
          <p:cNvSpPr txBox="true"/>
          <p:nvPr/>
        </p:nvSpPr>
        <p:spPr>
          <a:xfrm rot="0">
            <a:off x="7608383" y="1146411"/>
            <a:ext cx="3653353" cy="1089761"/>
          </a:xfrm>
          <a:prstGeom prst="rect">
            <a:avLst/>
          </a:prstGeom>
        </p:spPr>
        <p:txBody>
          <a:bodyPr anchor="t" rtlCol="false" tIns="0" lIns="0" bIns="0" rIns="0">
            <a:spAutoFit/>
          </a:bodyPr>
          <a:lstStyle/>
          <a:p>
            <a:pPr algn="l">
              <a:lnSpc>
                <a:spcPts val="8709"/>
              </a:lnSpc>
              <a:spcBef>
                <a:spcPct val="0"/>
              </a:spcBef>
            </a:pPr>
            <a:r>
              <a:rPr lang="en-US" sz="6221">
                <a:solidFill>
                  <a:srgbClr val="000000"/>
                </a:solidFill>
                <a:latin typeface="Arimo Bold"/>
              </a:rPr>
              <a:t>Thuận lợi</a:t>
            </a:r>
          </a:p>
        </p:txBody>
      </p:sp>
      <p:graphicFrame>
        <p:nvGraphicFramePr>
          <p:cNvPr name="Table 6" id="6"/>
          <p:cNvGraphicFramePr>
            <a:graphicFrameLocks noGrp="true"/>
          </p:cNvGraphicFramePr>
          <p:nvPr/>
        </p:nvGraphicFramePr>
        <p:xfrm>
          <a:off x="450620" y="2382182"/>
          <a:ext cx="17564016" cy="8267700"/>
        </p:xfrm>
        <a:graphic>
          <a:graphicData uri="http://schemas.openxmlformats.org/drawingml/2006/table">
            <a:tbl>
              <a:tblPr/>
              <a:tblGrid>
                <a:gridCol w="8817046"/>
                <a:gridCol w="8746970"/>
              </a:tblGrid>
              <a:tr h="2164669">
                <a:tc>
                  <a:txBody>
                    <a:bodyPr anchor="t" rtlCol="false"/>
                    <a:lstStyle/>
                    <a:p>
                      <a:pPr algn="ctr">
                        <a:lnSpc>
                          <a:spcPts val="3499"/>
                        </a:lnSpc>
                        <a:defRPr/>
                      </a:pPr>
                      <a:r>
                        <a:rPr lang="en-US" sz="2499">
                          <a:solidFill>
                            <a:srgbClr val="000000"/>
                          </a:solidFill>
                          <a:latin typeface="Arial"/>
                        </a:rPr>
                        <a:t>Các team có thể tự do phát triển các chức năng của mình mà không sợ bị ảnh hưởng đến chức năng của team khác, không mất thời gian để build hoặc test lại toàn bộ chương trình=&gt; Tăng hiệu quả và thời gian làm việc.</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469986"/>
                    </a:solidFill>
                  </a:tcPr>
                </a:tc>
                <a:tc>
                  <a:txBody>
                    <a:bodyPr anchor="t" rtlCol="false"/>
                    <a:lstStyle/>
                    <a:p>
                      <a:pPr algn="ctr">
                        <a:lnSpc>
                          <a:spcPts val="3499"/>
                        </a:lnSpc>
                        <a:defRPr/>
                      </a:pPr>
                      <a:r>
                        <a:rPr lang="en-US" sz="2499">
                          <a:solidFill>
                            <a:srgbClr val="000000"/>
                          </a:solidFill>
                          <a:latin typeface="Arial"/>
                        </a:rPr>
                        <a:t>Mô hình Microservices đòi hỏi nhiều phần nhỏ hoạt động cùng nhau. Việc quản lý và triển khai nhiều dịch vụ có thể phức tạp hơn so với kiến trúc monolithic</a:t>
                      </a:r>
                      <a:endParaRPr lang="en-US" sz="1100"/>
                    </a:p>
                  </a:txBody>
                  <a:tcPr marL="190500" marR="190500" marT="190500" marB="190500" anchor="ctr">
                    <a:lnL cmpd="sng" algn="ctr" cap="flat" w="19050">
                      <a:solidFill>
                        <a:srgbClr val="CCCCCC"/>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469986"/>
                    </a:solidFill>
                  </a:tcPr>
                </a:tc>
              </a:tr>
              <a:tr h="3051516">
                <a:tc>
                  <a:txBody>
                    <a:bodyPr anchor="t" rtlCol="false"/>
                    <a:lstStyle/>
                    <a:p>
                      <a:pPr algn="ctr">
                        <a:lnSpc>
                          <a:spcPts val="3499"/>
                        </a:lnSpc>
                        <a:defRPr/>
                      </a:pPr>
                      <a:r>
                        <a:rPr lang="en-US" sz="2499">
                          <a:solidFill>
                            <a:srgbClr val="000000"/>
                          </a:solidFill>
                          <a:latin typeface="Arial"/>
                        </a:rPr>
                        <a:t>Khi một Service mới được thêm vào, thì nó chỉ cần đảm bảo luồng hoạt động đúng với một vài service, chứ không cần cả hệ thống à test đơn giản và nhanh chóng hơn.</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1905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469986"/>
                    </a:solidFill>
                  </a:tcPr>
                </a:tc>
                <a:tc>
                  <a:txBody>
                    <a:bodyPr anchor="t" rtlCol="false"/>
                    <a:lstStyle/>
                    <a:p>
                      <a:pPr algn="ctr">
                        <a:lnSpc>
                          <a:spcPts val="3499"/>
                        </a:lnSpc>
                        <a:defRPr/>
                      </a:pPr>
                      <a:r>
                        <a:rPr lang="en-US" sz="2499">
                          <a:solidFill>
                            <a:srgbClr val="000000"/>
                          </a:solidFill>
                          <a:latin typeface="Arial"/>
                        </a:rPr>
                        <a:t>Về độ tin tưởng: Trong Microservices vì các service triền khai độc lập và phân tán nên nếu chẳng may có một service bị chết nó sẽ không ảnh hưởng đến các service khác =&gt; dễ khoanh vùng nguyên nhân và kịp thời khác phục tránh để các lỗi này lan ra khiến cho toàn bộ hệ thống bị chết =&gt; Độ tin tưởng sẽ cao</a:t>
                      </a:r>
                      <a:endParaRPr lang="en-US" sz="1100"/>
                    </a:p>
                  </a:txBody>
                  <a:tcPr marL="190500" marR="190500" marT="190500" marB="190500" anchor="ctr">
                    <a:lnL cmpd="sng" algn="ctr" cap="flat" w="19050">
                      <a:solidFill>
                        <a:srgbClr val="CCCCCC"/>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469986"/>
                    </a:solidFill>
                  </a:tcPr>
                </a:tc>
              </a:tr>
              <a:tr h="3051516">
                <a:tc>
                  <a:txBody>
                    <a:bodyPr anchor="t" rtlCol="false"/>
                    <a:lstStyle/>
                    <a:p>
                      <a:pPr algn="ctr">
                        <a:lnSpc>
                          <a:spcPts val="3499"/>
                        </a:lnSpc>
                        <a:defRPr/>
                      </a:pPr>
                      <a:r>
                        <a:rPr lang="en-US" sz="2499">
                          <a:solidFill>
                            <a:srgbClr val="000000"/>
                          </a:solidFill>
                          <a:latin typeface="Arial"/>
                        </a:rPr>
                        <a:t>Do các service phát triển độc lập nên ta có thể tự do lựa chọn ngôn ngữ cho từng service à các lập trình viên có thể dụng các ngôn ngữ yêu thích của mình để làm việc hiệu quả hơn, hệ thống sẽ trở nên linh hoạt và đa dạng hơn, các chức năng có thể được tối ưu nhất có thể(sức mạnh của các framework)</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1905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469986"/>
                    </a:solidFill>
                  </a:tcPr>
                </a:tc>
                <a:tc>
                  <a:txBody>
                    <a:bodyPr anchor="t" rtlCol="false"/>
                    <a:lstStyle/>
                    <a:p>
                      <a:pPr algn="ctr">
                        <a:lnSpc>
                          <a:spcPts val="3499"/>
                        </a:lnSpc>
                        <a:defRPr/>
                      </a:pPr>
                      <a:r>
                        <a:rPr lang="en-US" sz="2499">
                          <a:solidFill>
                            <a:srgbClr val="000000"/>
                          </a:solidFill>
                          <a:latin typeface="Arial"/>
                        </a:rPr>
                        <a:t>Trong hệ thống quản lý lớp học tín chỉ, mỗi service được triển khai lên các môi trường server khác nhau</a:t>
                      </a:r>
                      <a:endParaRPr lang="en-US" sz="1100"/>
                    </a:p>
                  </a:txBody>
                  <a:tcPr marL="190500" marR="190500" marT="190500" marB="190500" anchor="ctr">
                    <a:lnL cmpd="sng" algn="ctr" cap="flat" w="19050">
                      <a:solidFill>
                        <a:srgbClr val="CCCCCC"/>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469986"/>
                    </a:solidFill>
                  </a:tcPr>
                </a:tc>
              </a:tr>
            </a:tbl>
          </a:graphicData>
        </a:graphic>
      </p:graphicFrame>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3504" y="57468"/>
            <a:ext cx="18310194" cy="10287000"/>
          </a:xfrm>
          <a:custGeom>
            <a:avLst/>
            <a:gdLst/>
            <a:ahLst/>
            <a:cxnLst/>
            <a:rect r="r" b="b" t="t" l="l"/>
            <a:pathLst>
              <a:path h="10287000" w="18310194">
                <a:moveTo>
                  <a:pt x="0" y="0"/>
                </a:moveTo>
                <a:lnTo>
                  <a:pt x="18310194" y="0"/>
                </a:lnTo>
                <a:lnTo>
                  <a:pt x="1831019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81276">
            <a:off x="-384596" y="8421550"/>
            <a:ext cx="5085889" cy="3845837"/>
          </a:xfrm>
          <a:custGeom>
            <a:avLst/>
            <a:gdLst/>
            <a:ahLst/>
            <a:cxnLst/>
            <a:rect r="r" b="b" t="t" l="l"/>
            <a:pathLst>
              <a:path h="3845837" w="5085889">
                <a:moveTo>
                  <a:pt x="0" y="0"/>
                </a:moveTo>
                <a:lnTo>
                  <a:pt x="5085889" y="0"/>
                </a:lnTo>
                <a:lnTo>
                  <a:pt x="5085889" y="3845836"/>
                </a:lnTo>
                <a:lnTo>
                  <a:pt x="0" y="3845836"/>
                </a:lnTo>
                <a:lnTo>
                  <a:pt x="0" y="0"/>
                </a:lnTo>
                <a:close/>
              </a:path>
            </a:pathLst>
          </a:custGeom>
          <a:blipFill>
            <a:blip r:embed="rId4"/>
            <a:stretch>
              <a:fillRect l="0" t="0" r="0" b="0"/>
            </a:stretch>
          </a:blipFill>
        </p:spPr>
      </p:sp>
      <p:sp>
        <p:nvSpPr>
          <p:cNvPr name="Freeform 4" id="4"/>
          <p:cNvSpPr/>
          <p:nvPr/>
        </p:nvSpPr>
        <p:spPr>
          <a:xfrm flipH="false" flipV="false" rot="0">
            <a:off x="14955079" y="6896057"/>
            <a:ext cx="4608441" cy="4366498"/>
          </a:xfrm>
          <a:custGeom>
            <a:avLst/>
            <a:gdLst/>
            <a:ahLst/>
            <a:cxnLst/>
            <a:rect r="r" b="b" t="t" l="l"/>
            <a:pathLst>
              <a:path h="4366498" w="4608441">
                <a:moveTo>
                  <a:pt x="0" y="0"/>
                </a:moveTo>
                <a:lnTo>
                  <a:pt x="4608442" y="0"/>
                </a:lnTo>
                <a:lnTo>
                  <a:pt x="4608442" y="4366498"/>
                </a:lnTo>
                <a:lnTo>
                  <a:pt x="0" y="4366498"/>
                </a:lnTo>
                <a:lnTo>
                  <a:pt x="0" y="0"/>
                </a:lnTo>
                <a:close/>
              </a:path>
            </a:pathLst>
          </a:custGeom>
          <a:blipFill>
            <a:blip r:embed="rId5"/>
            <a:stretch>
              <a:fillRect l="0" t="0" r="0" b="0"/>
            </a:stretch>
          </a:blipFill>
        </p:spPr>
      </p:sp>
      <p:grpSp>
        <p:nvGrpSpPr>
          <p:cNvPr name="Group 5" id="5"/>
          <p:cNvGrpSpPr/>
          <p:nvPr/>
        </p:nvGrpSpPr>
        <p:grpSpPr>
          <a:xfrm rot="0">
            <a:off x="2791661" y="460263"/>
            <a:ext cx="12704677" cy="1752789"/>
            <a:chOff x="0" y="0"/>
            <a:chExt cx="5997128" cy="827388"/>
          </a:xfrm>
        </p:grpSpPr>
        <p:sp>
          <p:nvSpPr>
            <p:cNvPr name="Freeform 6" id="6"/>
            <p:cNvSpPr/>
            <p:nvPr/>
          </p:nvSpPr>
          <p:spPr>
            <a:xfrm flipH="false" flipV="false" rot="0">
              <a:off x="0" y="0"/>
              <a:ext cx="5997129" cy="827388"/>
            </a:xfrm>
            <a:custGeom>
              <a:avLst/>
              <a:gdLst/>
              <a:ahLst/>
              <a:cxnLst/>
              <a:rect r="r" b="b" t="t" l="l"/>
              <a:pathLst>
                <a:path h="827388" w="5997129">
                  <a:moveTo>
                    <a:pt x="0" y="0"/>
                  </a:moveTo>
                  <a:lnTo>
                    <a:pt x="5997129" y="0"/>
                  </a:lnTo>
                  <a:lnTo>
                    <a:pt x="5997129" y="827388"/>
                  </a:lnTo>
                  <a:lnTo>
                    <a:pt x="0" y="827388"/>
                  </a:lnTo>
                  <a:close/>
                </a:path>
              </a:pathLst>
            </a:custGeom>
            <a:solidFill>
              <a:srgbClr val="177F69"/>
            </a:solidFill>
          </p:spPr>
        </p:sp>
      </p:grpSp>
      <p:graphicFrame>
        <p:nvGraphicFramePr>
          <p:cNvPr name="Table 7" id="7"/>
          <p:cNvGraphicFramePr>
            <a:graphicFrameLocks noGrp="true"/>
          </p:cNvGraphicFramePr>
          <p:nvPr/>
        </p:nvGraphicFramePr>
        <p:xfrm>
          <a:off x="563754" y="2446658"/>
          <a:ext cx="16255678" cy="7667493"/>
        </p:xfrm>
        <a:graphic>
          <a:graphicData uri="http://schemas.openxmlformats.org/drawingml/2006/table">
            <a:tbl>
              <a:tblPr/>
              <a:tblGrid>
                <a:gridCol w="8160267"/>
                <a:gridCol w="8095411"/>
              </a:tblGrid>
              <a:tr h="2247900">
                <a:tc>
                  <a:txBody>
                    <a:bodyPr anchor="t" rtlCol="false"/>
                    <a:lstStyle/>
                    <a:p>
                      <a:pPr algn="ctr">
                        <a:lnSpc>
                          <a:spcPts val="3639"/>
                        </a:lnSpc>
                        <a:defRPr/>
                      </a:pPr>
                      <a:r>
                        <a:rPr lang="en-US" sz="2599">
                          <a:solidFill>
                            <a:srgbClr val="000000"/>
                          </a:solidFill>
                          <a:latin typeface="Arial"/>
                        </a:rPr>
                        <a:t>Phức tạp hóa</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469986"/>
                    </a:solidFill>
                  </a:tcPr>
                </a:tc>
                <a:tc>
                  <a:txBody>
                    <a:bodyPr anchor="t" rtlCol="false"/>
                    <a:lstStyle/>
                    <a:p>
                      <a:pPr algn="ctr">
                        <a:lnSpc>
                          <a:spcPts val="3639"/>
                        </a:lnSpc>
                        <a:defRPr/>
                      </a:pPr>
                      <a:r>
                        <a:rPr lang="en-US" sz="2599">
                          <a:solidFill>
                            <a:srgbClr val="000000"/>
                          </a:solidFill>
                          <a:latin typeface="Arial"/>
                        </a:rPr>
                        <a:t>Mô hình Microservices đòi hỏi nhiều phần nhỏ hoạt động cùng nhau. Việc quản lý và triển khai nhiều dịch vụ có thể phức tạp hơn so với kiến trúc monolithic</a:t>
                      </a:r>
                      <a:endParaRPr lang="en-US" sz="1100"/>
                    </a:p>
                  </a:txBody>
                  <a:tcPr marL="190500" marR="190500" marT="190500" marB="190500" anchor="ctr">
                    <a:lnL cmpd="sng" algn="ctr" cap="flat" w="19050">
                      <a:solidFill>
                        <a:srgbClr val="CCCCCC"/>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469986"/>
                    </a:solidFill>
                  </a:tcPr>
                </a:tc>
              </a:tr>
              <a:tr h="1807050">
                <a:tc>
                  <a:txBody>
                    <a:bodyPr anchor="t" rtlCol="false"/>
                    <a:lstStyle/>
                    <a:p>
                      <a:pPr algn="ctr">
                        <a:lnSpc>
                          <a:spcPts val="3639"/>
                        </a:lnSpc>
                        <a:defRPr/>
                      </a:pPr>
                      <a:r>
                        <a:rPr lang="en-US" sz="2599">
                          <a:solidFill>
                            <a:srgbClr val="000000"/>
                          </a:solidFill>
                          <a:latin typeface="Arial"/>
                        </a:rPr>
                        <a:t>Chi phí cao</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1905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469986"/>
                    </a:solidFill>
                  </a:tcPr>
                </a:tc>
                <a:tc>
                  <a:txBody>
                    <a:bodyPr anchor="t" rtlCol="false"/>
                    <a:lstStyle/>
                    <a:p>
                      <a:pPr algn="ctr">
                        <a:lnSpc>
                          <a:spcPts val="3639"/>
                        </a:lnSpc>
                        <a:defRPr/>
                      </a:pPr>
                      <a:r>
                        <a:rPr lang="en-US" sz="2599">
                          <a:solidFill>
                            <a:srgbClr val="000000"/>
                          </a:solidFill>
                          <a:latin typeface="Arial"/>
                        </a:rPr>
                        <a:t>Khi dùng mô hình này thì bắt buộc ta phải tách service, nên vậy chúng ta phải mua thêm server à chi phi sẽ tăng lên nhiều hơn khi chúng ta scale up.</a:t>
                      </a:r>
                      <a:endParaRPr lang="en-US" sz="1100"/>
                    </a:p>
                  </a:txBody>
                  <a:tcPr marL="190500" marR="190500" marT="190500" marB="190500" anchor="ctr">
                    <a:lnL cmpd="sng" algn="ctr" cap="flat" w="19050">
                      <a:solidFill>
                        <a:srgbClr val="CCCCCC"/>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469986"/>
                    </a:solidFill>
                  </a:tcPr>
                </a:tc>
              </a:tr>
              <a:tr h="1807050">
                <a:tc>
                  <a:txBody>
                    <a:bodyPr anchor="t" rtlCol="false"/>
                    <a:lstStyle/>
                    <a:p>
                      <a:pPr algn="ctr">
                        <a:lnSpc>
                          <a:spcPts val="3639"/>
                        </a:lnSpc>
                        <a:defRPr/>
                      </a:pPr>
                      <a:r>
                        <a:rPr lang="en-US" sz="2599">
                          <a:solidFill>
                            <a:srgbClr val="000000"/>
                          </a:solidFill>
                          <a:latin typeface="Arial"/>
                        </a:rPr>
                        <a:t>Debug khó khăn</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1905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469986"/>
                    </a:solidFill>
                  </a:tcPr>
                </a:tc>
                <a:tc>
                  <a:txBody>
                    <a:bodyPr anchor="t" rtlCol="false"/>
                    <a:lstStyle/>
                    <a:p>
                      <a:pPr algn="ctr">
                        <a:lnSpc>
                          <a:spcPts val="3639"/>
                        </a:lnSpc>
                        <a:defRPr/>
                      </a:pPr>
                      <a:r>
                        <a:rPr lang="en-US" sz="2599">
                          <a:solidFill>
                            <a:srgbClr val="000000"/>
                          </a:solidFill>
                          <a:latin typeface="Arial"/>
                        </a:rPr>
                        <a:t>Khi hệ thống lớn, việc theo dõi và debug các dịch vụ gọi nhau có thể khá phức tạp(các service gọi nhau loạn xạ).</a:t>
                      </a:r>
                      <a:endParaRPr lang="en-US" sz="1100"/>
                    </a:p>
                  </a:txBody>
                  <a:tcPr marL="190500" marR="190500" marT="190500" marB="190500" anchor="ctr">
                    <a:lnL cmpd="sng" algn="ctr" cap="flat" w="19050">
                      <a:solidFill>
                        <a:srgbClr val="CCCCCC"/>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469986"/>
                    </a:solidFill>
                  </a:tcPr>
                </a:tc>
              </a:tr>
              <a:tr h="1805492">
                <a:tc>
                  <a:txBody>
                    <a:bodyPr anchor="t" rtlCol="false"/>
                    <a:lstStyle/>
                    <a:p>
                      <a:pPr algn="ctr">
                        <a:lnSpc>
                          <a:spcPts val="3639"/>
                        </a:lnSpc>
                        <a:defRPr/>
                      </a:pPr>
                      <a:r>
                        <a:rPr lang="en-US" sz="2599">
                          <a:solidFill>
                            <a:srgbClr val="000000"/>
                          </a:solidFill>
                          <a:latin typeface="Arial"/>
                        </a:rPr>
                        <a:t>Code trùng lặp</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19050">
                      <a:solidFill>
                        <a:srgbClr val="CCCCCC"/>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469986"/>
                    </a:solidFill>
                  </a:tcPr>
                </a:tc>
                <a:tc>
                  <a:txBody>
                    <a:bodyPr anchor="t" rtlCol="false"/>
                    <a:lstStyle/>
                    <a:p>
                      <a:pPr algn="ctr">
                        <a:lnSpc>
                          <a:spcPts val="3639"/>
                        </a:lnSpc>
                        <a:defRPr/>
                      </a:pPr>
                      <a:r>
                        <a:rPr lang="en-US" sz="2599">
                          <a:solidFill>
                            <a:srgbClr val="000000"/>
                          </a:solidFill>
                          <a:latin typeface="Arial"/>
                        </a:rPr>
                        <a:t>Mỗi dịch vụ có mã nguồn riêng, dẫn đến khả năng code trùng lặp.</a:t>
                      </a:r>
                      <a:endParaRPr lang="en-US" sz="1100"/>
                    </a:p>
                    <a:p>
                      <a:pPr algn="ctr">
                        <a:lnSpc>
                          <a:spcPts val="3639"/>
                        </a:lnSpc>
                      </a:pPr>
                    </a:p>
                  </a:txBody>
                  <a:tcPr marL="190500" marR="190500" marT="190500" marB="190500" anchor="ctr">
                    <a:lnL cmpd="sng" algn="ctr" cap="flat" w="19050">
                      <a:solidFill>
                        <a:srgbClr val="CCCCCC"/>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CCCCCC"/>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469986"/>
                    </a:solidFill>
                  </a:tcPr>
                </a:tc>
              </a:tr>
            </a:tbl>
          </a:graphicData>
        </a:graphic>
      </p:graphicFrame>
      <p:sp>
        <p:nvSpPr>
          <p:cNvPr name="TextBox 8" id="8"/>
          <p:cNvSpPr txBox="true"/>
          <p:nvPr/>
        </p:nvSpPr>
        <p:spPr>
          <a:xfrm rot="0">
            <a:off x="4059294" y="775300"/>
            <a:ext cx="10352361" cy="1076325"/>
          </a:xfrm>
          <a:prstGeom prst="rect">
            <a:avLst/>
          </a:prstGeom>
        </p:spPr>
        <p:txBody>
          <a:bodyPr anchor="t" rtlCol="false" tIns="0" lIns="0" bIns="0" rIns="0">
            <a:spAutoFit/>
          </a:bodyPr>
          <a:lstStyle/>
          <a:p>
            <a:pPr algn="ctr">
              <a:lnSpc>
                <a:spcPts val="7512"/>
              </a:lnSpc>
            </a:pPr>
            <a:r>
              <a:rPr lang="en-US" sz="6260">
                <a:solidFill>
                  <a:srgbClr val="000000"/>
                </a:solidFill>
                <a:latin typeface="Arial Bold"/>
              </a:rPr>
              <a:t>Khó khăn (cái giá phải trả)</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DAGFquvFiIQ</dc:identifier>
  <dcterms:modified xsi:type="dcterms:W3CDTF">2011-08-01T06:04:30Z</dcterms:modified>
  <cp:revision>1</cp:revision>
  <dc:title>Bản thuyết trình Hồ sơ Năng lực Thiết kế Đồ hoạ Màu Xanh dương Xanh lá Trắng Phong cách 3D</dc:title>
</cp:coreProperties>
</file>